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569" r:id="rId1"/>
  </p:sldMasterIdLst>
  <p:notesMasterIdLst>
    <p:notesMasterId r:id="rId46"/>
  </p:notesMasterIdLst>
  <p:handoutMasterIdLst>
    <p:handoutMasterId r:id="rId47"/>
  </p:handoutMasterIdLst>
  <p:sldIdLst>
    <p:sldId id="265" r:id="rId2"/>
    <p:sldId id="274" r:id="rId3"/>
    <p:sldId id="269" r:id="rId4"/>
    <p:sldId id="275" r:id="rId5"/>
    <p:sldId id="276" r:id="rId6"/>
    <p:sldId id="324" r:id="rId7"/>
    <p:sldId id="267" r:id="rId8"/>
    <p:sldId id="278" r:id="rId9"/>
    <p:sldId id="300" r:id="rId10"/>
    <p:sldId id="277" r:id="rId11"/>
    <p:sldId id="279" r:id="rId12"/>
    <p:sldId id="280" r:id="rId13"/>
    <p:sldId id="282" r:id="rId14"/>
    <p:sldId id="297" r:id="rId15"/>
    <p:sldId id="299" r:id="rId16"/>
    <p:sldId id="281" r:id="rId17"/>
    <p:sldId id="321" r:id="rId18"/>
    <p:sldId id="322" r:id="rId19"/>
    <p:sldId id="323" r:id="rId20"/>
    <p:sldId id="309" r:id="rId21"/>
    <p:sldId id="326" r:id="rId22"/>
    <p:sldId id="310" r:id="rId23"/>
    <p:sldId id="311" r:id="rId24"/>
    <p:sldId id="312" r:id="rId25"/>
    <p:sldId id="313" r:id="rId26"/>
    <p:sldId id="317" r:id="rId27"/>
    <p:sldId id="308" r:id="rId28"/>
    <p:sldId id="293" r:id="rId29"/>
    <p:sldId id="307" r:id="rId30"/>
    <p:sldId id="284" r:id="rId31"/>
    <p:sldId id="306" r:id="rId32"/>
    <p:sldId id="296" r:id="rId33"/>
    <p:sldId id="291" r:id="rId34"/>
    <p:sldId id="295" r:id="rId35"/>
    <p:sldId id="301" r:id="rId36"/>
    <p:sldId id="305" r:id="rId37"/>
    <p:sldId id="286" r:id="rId38"/>
    <p:sldId id="287" r:id="rId39"/>
    <p:sldId id="290" r:id="rId40"/>
    <p:sldId id="292" r:id="rId41"/>
    <p:sldId id="319" r:id="rId42"/>
    <p:sldId id="325" r:id="rId43"/>
    <p:sldId id="320" r:id="rId44"/>
    <p:sldId id="273" r:id="rId4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82" autoAdjust="0"/>
    <p:restoredTop sz="96159" autoAdjust="0"/>
  </p:normalViewPr>
  <p:slideViewPr>
    <p:cSldViewPr snapToGrid="0" snapToObjects="1">
      <p:cViewPr varScale="1">
        <p:scale>
          <a:sx n="159" d="100"/>
          <a:sy n="159" d="100"/>
        </p:scale>
        <p:origin x="144" y="13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 snapToObjects="1">
      <p:cViewPr varScale="1">
        <p:scale>
          <a:sx n="79" d="100"/>
          <a:sy n="79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handoutMaster" Target="handoutMasters/handout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9214C1-2863-45BA-A7C5-D5EA3C3D4C30}" type="datetimeFigureOut">
              <a:rPr lang="ko-KR" altLang="en-US" smtClean="0"/>
              <a:t>2025-04-01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3020B9-F693-4639-BB27-7B1AD87C61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64276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63C85-90F6-445D-9B5B-8ABB00FB3043}" type="datetimeFigureOut">
              <a:rPr lang="ko-KR" altLang="en-US" smtClean="0"/>
              <a:t>2025-04-01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B16B34-ED2F-4269-81E8-097D50C902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08175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C:/Users/D83/AppData/Roaming/PolarisOffice/ETemp/14508_19514240/fImage140006821441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635" cy="6858635"/>
          </a:xfrm>
          <a:prstGeom prst="rect">
            <a:avLst/>
          </a:prstGeom>
          <a:noFill/>
        </p:spPr>
      </p:pic>
      <p:sp>
        <p:nvSpPr>
          <p:cNvPr id="6" name="제목 5">
            <a:extLst>
              <a:ext uri="{FF2B5EF4-FFF2-40B4-BE49-F238E27FC236}">
                <a16:creationId xmlns:a16="http://schemas.microsoft.com/office/drawing/2014/main" id="{CB00D997-B3F0-925C-75E3-83AEF5ED62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0456" y="1789875"/>
            <a:ext cx="9144000" cy="2401940"/>
          </a:xfr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>
            <a:lvl1pPr>
              <a:defRPr lang="ko-KR" altLang="en-US" sz="7500" b="1" spc="-300">
                <a:latin typeface="맑은 고딕" charset="0"/>
                <a:ea typeface="맑은 고딕" charset="0"/>
                <a:cs typeface="+mn-cs"/>
              </a:defRPr>
            </a:lvl1pPr>
          </a:lstStyle>
          <a:p>
            <a:pPr marL="0" lvl="0" indent="0">
              <a:lnSpc>
                <a:spcPct val="100000"/>
              </a:lnSpc>
              <a:buFontTx/>
            </a:pPr>
            <a:r>
              <a:rPr lang="ko-KR" altLang="en-US" dirty="0"/>
              <a:t>타이틀을</a:t>
            </a:r>
            <a:br>
              <a:rPr lang="en-US" altLang="ko-KR" dirty="0"/>
            </a:br>
            <a:r>
              <a:rPr lang="ko-KR" altLang="en-US" dirty="0"/>
              <a:t>입력하세요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4B846E7-8417-A14D-BD9F-353219B16A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33"/>
          <a:stretch/>
        </p:blipFill>
        <p:spPr>
          <a:xfrm>
            <a:off x="11457042" y="307029"/>
            <a:ext cx="551663" cy="524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4712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505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40105" y="2057400"/>
            <a:ext cx="3931920" cy="381190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/>
          <a:lstStyle/>
          <a:p>
            <a:fld id="{14ED09F3-42FA-4000-BA19-9FDED2BD3142}" type="datetimeFigureOut">
              <a:rPr lang="ko-KR" altLang="en-US" smtClean="0"/>
              <a:t>2025-04-01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25984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6235" cy="435229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/>
          <a:lstStyle/>
          <a:p>
            <a:fld id="{14ED09F3-42FA-4000-BA19-9FDED2BD3142}" type="datetimeFigureOut">
              <a:rPr lang="ko-KR" altLang="en-US" smtClean="0"/>
              <a:t>2025-04-01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05760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215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215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/>
          <a:lstStyle/>
          <a:p>
            <a:fld id="{14ED09F3-42FA-4000-BA19-9FDED2BD3142}" type="datetimeFigureOut">
              <a:rPr lang="ko-KR" altLang="en-US" smtClean="0"/>
              <a:t>2025-04-01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01148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C97AF63-C2DC-56DC-4800-1E4A012A977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제목 5">
            <a:extLst>
              <a:ext uri="{FF2B5EF4-FFF2-40B4-BE49-F238E27FC236}">
                <a16:creationId xmlns:a16="http://schemas.microsoft.com/office/drawing/2014/main" id="{4BBCFBAE-28D4-DCEE-964E-F34AEE3735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2303" y="2320300"/>
            <a:ext cx="6327394" cy="1940275"/>
          </a:xfr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>
            <a:lvl1pPr algn="ctr">
              <a:lnSpc>
                <a:spcPct val="100000"/>
              </a:lnSpc>
              <a:defRPr lang="ko-KR" altLang="en-US" sz="6000" b="1" spc="-150">
                <a:solidFill>
                  <a:schemeClr val="tx1">
                    <a:lumMod val="75000"/>
                    <a:lumOff val="25000"/>
                  </a:schemeClr>
                </a:solidFill>
                <a:effectLst>
                  <a:innerShdw blurRad="63500" dist="25400" dir="13500000">
                    <a:srgbClr val="000000">
                      <a:alpha val="30000"/>
                    </a:srgbClr>
                  </a:innerShdw>
                </a:effectLst>
                <a:latin typeface="맑은 고딕" charset="0"/>
                <a:ea typeface="맑은 고딕" charset="0"/>
                <a:cs typeface="+mn-cs"/>
              </a:defRPr>
            </a:lvl1pPr>
          </a:lstStyle>
          <a:p>
            <a:pPr marL="0" lvl="0" indent="0"/>
            <a:r>
              <a:rPr lang="ko-KR" altLang="en-US" dirty="0"/>
              <a:t>주차명을</a:t>
            </a:r>
            <a:br>
              <a:rPr lang="en-US" altLang="ko-KR" dirty="0"/>
            </a:br>
            <a:r>
              <a:rPr lang="ko-KR" altLang="en-US" dirty="0"/>
              <a:t>입력하세요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43FB894-AF27-868A-E4EE-1FFE3906C7E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33"/>
          <a:stretch/>
        </p:blipFill>
        <p:spPr>
          <a:xfrm>
            <a:off x="11457042" y="307029"/>
            <a:ext cx="551663" cy="524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0797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3" descr="C:/Users/D83/AppData/Roaming/PolarisOffice/ETemp/14508_19514240/fImage1764622169169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35" y="0"/>
            <a:ext cx="12192635" cy="6858635"/>
          </a:xfrm>
          <a:prstGeom prst="rect">
            <a:avLst/>
          </a:prstGeom>
          <a:noFill/>
        </p:spPr>
      </p:pic>
      <p:sp>
        <p:nvSpPr>
          <p:cNvPr id="8" name="제목 7">
            <a:extLst>
              <a:ext uri="{FF2B5EF4-FFF2-40B4-BE49-F238E27FC236}">
                <a16:creationId xmlns:a16="http://schemas.microsoft.com/office/drawing/2014/main" id="{C7909263-83E1-652B-CDF6-3B67ED6527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5305" y="882650"/>
            <a:ext cx="2727325" cy="718820"/>
          </a:xfrm>
          <a:prstGeom prst="snip2DiagRect">
            <a:avLst>
              <a:gd name="adj1" fmla="val 0"/>
              <a:gd name="adj2" fmla="val 28315"/>
            </a:avLst>
          </a:prstGeom>
          <a:solidFill>
            <a:srgbClr val="020B26"/>
          </a:solidFill>
          <a:ln w="19050" cap="flat" cmpd="sng">
            <a:solidFill>
              <a:schemeClr val="bg1">
                <a:lumMod val="75000"/>
                <a:lumOff val="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36000" rIns="0" bIns="0" anchor="ctr">
            <a:noAutofit/>
          </a:bodyPr>
          <a:lstStyle>
            <a:lvl1pPr>
              <a:defRPr lang="ko-KR" altLang="en-US" sz="3600" dirty="0">
                <a:solidFill>
                  <a:schemeClr val="bg1"/>
                </a:solidFill>
                <a:latin typeface="Pretendard SemiBold" charset="0"/>
                <a:ea typeface="Pretendard SemiBold" charset="0"/>
                <a:cs typeface="+mn-cs"/>
              </a:defRPr>
            </a:lvl1pPr>
          </a:lstStyle>
          <a:p>
            <a:pPr marL="0" lvl="0" indent="0" algn="ctr" latinLnBrk="0">
              <a:buFontTx/>
            </a:pPr>
            <a:r>
              <a:rPr lang="ko-KR" altLang="en-US" dirty="0"/>
              <a:t>학습목표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A39CB2D-2E84-6ED5-149A-AD9A2AF7B85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187"/>
          <a:stretch/>
        </p:blipFill>
        <p:spPr>
          <a:xfrm>
            <a:off x="11505351" y="327978"/>
            <a:ext cx="541981" cy="524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9173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3" descr="C:/Users/D83/AppData/Roaming/PolarisOffice/ETemp/14508_19514240/fImage1764622169169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35"/>
            <a:ext cx="12192635" cy="6858635"/>
          </a:xfrm>
          <a:prstGeom prst="rect">
            <a:avLst/>
          </a:prstGeom>
          <a:noFill/>
        </p:spPr>
      </p:pic>
      <p:sp>
        <p:nvSpPr>
          <p:cNvPr id="10" name="제목 9">
            <a:extLst>
              <a:ext uri="{FF2B5EF4-FFF2-40B4-BE49-F238E27FC236}">
                <a16:creationId xmlns:a16="http://schemas.microsoft.com/office/drawing/2014/main" id="{F9842063-9733-432F-6C93-BF32E79057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0760" y="469135"/>
            <a:ext cx="2711133" cy="263149"/>
          </a:xfrm>
          <a:noFill/>
          <a:ln w="0">
            <a:noFill/>
            <a:prstDash/>
          </a:ln>
        </p:spPr>
        <p:txBody>
          <a:bodyPr vert="horz" wrap="square" lIns="0" tIns="0" rIns="0" bIns="0" anchor="t">
            <a:spAutoFit/>
          </a:bodyPr>
          <a:lstStyle>
            <a:lvl1pPr>
              <a:defRPr lang="ko-KR" altLang="en-US" sz="1900" spc="-140">
                <a:latin typeface="맑은 고딕" charset="0"/>
                <a:ea typeface="맑은 고딕" charset="0"/>
                <a:cs typeface="+mn-cs"/>
              </a:defRPr>
            </a:lvl1pPr>
          </a:lstStyle>
          <a:p>
            <a:pPr marL="0" lvl="0" indent="0" latinLnBrk="0">
              <a:buFontTx/>
              <a:tabLst>
                <a:tab pos="2160270" algn="l"/>
              </a:tabLst>
            </a:pPr>
            <a:r>
              <a:rPr lang="ko-KR" altLang="en-US" dirty="0" err="1"/>
              <a:t>차시명을</a:t>
            </a:r>
            <a:r>
              <a:rPr lang="ko-KR" altLang="en-US" dirty="0"/>
              <a:t> 입력하세요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9AC74DC-D80D-63BE-499F-563FDA7843F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187"/>
          <a:stretch/>
        </p:blipFill>
        <p:spPr>
          <a:xfrm>
            <a:off x="11505351" y="327978"/>
            <a:ext cx="541981" cy="524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242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3" descr="C:/Users/D83/AppData/Roaming/PolarisOffice/ETemp/14508_19514240/fImage1764622169169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35" y="0"/>
            <a:ext cx="12192635" cy="6858635"/>
          </a:xfrm>
          <a:prstGeom prst="rect">
            <a:avLst/>
          </a:prstGeom>
          <a:noFill/>
        </p:spPr>
      </p:pic>
      <p:sp>
        <p:nvSpPr>
          <p:cNvPr id="8" name="제목 7">
            <a:extLst>
              <a:ext uri="{FF2B5EF4-FFF2-40B4-BE49-F238E27FC236}">
                <a16:creationId xmlns:a16="http://schemas.microsoft.com/office/drawing/2014/main" id="{C7909263-83E1-652B-CDF6-3B67ED6527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5305" y="882650"/>
            <a:ext cx="2727325" cy="718820"/>
          </a:xfrm>
          <a:prstGeom prst="snip2DiagRect">
            <a:avLst>
              <a:gd name="adj1" fmla="val 0"/>
              <a:gd name="adj2" fmla="val 28315"/>
            </a:avLst>
          </a:prstGeom>
          <a:solidFill>
            <a:srgbClr val="020B26"/>
          </a:solidFill>
          <a:ln w="19050" cap="flat" cmpd="sng">
            <a:solidFill>
              <a:schemeClr val="bg1">
                <a:lumMod val="75000"/>
                <a:lumOff val="0"/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36000" rIns="0" bIns="0" anchor="ctr">
            <a:noAutofit/>
          </a:bodyPr>
          <a:lstStyle>
            <a:lvl1pPr>
              <a:defRPr lang="ko-KR" altLang="en-US" sz="3600" dirty="0">
                <a:solidFill>
                  <a:schemeClr val="bg1"/>
                </a:solidFill>
                <a:latin typeface="Pretendard SemiBold" charset="0"/>
                <a:ea typeface="Pretendard SemiBold" charset="0"/>
                <a:cs typeface="+mn-cs"/>
              </a:defRPr>
            </a:lvl1pPr>
          </a:lstStyle>
          <a:p>
            <a:pPr marL="0" lvl="0" indent="0" algn="ctr" latinLnBrk="0">
              <a:buFontTx/>
            </a:pPr>
            <a:r>
              <a:rPr lang="ko-KR" altLang="en-US" dirty="0"/>
              <a:t>학습정리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891B4F4-FDC1-068A-5691-22CC8711DD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187"/>
          <a:stretch/>
        </p:blipFill>
        <p:spPr>
          <a:xfrm>
            <a:off x="11505351" y="327978"/>
            <a:ext cx="541981" cy="524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7849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3" descr="C:/Users/D83/AppData/Roaming/PolarisOffice/ETemp/14508_19514240/fImage1764622169169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635" cy="6858635"/>
          </a:xfrm>
          <a:prstGeom prst="rect">
            <a:avLst/>
          </a:prstGeom>
          <a:noFill/>
        </p:spPr>
      </p:pic>
      <p:sp>
        <p:nvSpPr>
          <p:cNvPr id="6" name="제목 5">
            <a:extLst>
              <a:ext uri="{FF2B5EF4-FFF2-40B4-BE49-F238E27FC236}">
                <a16:creationId xmlns:a16="http://schemas.microsoft.com/office/drawing/2014/main" id="{E2473B0F-C8CF-277D-8BF6-49ECFA3D5F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755" y="578485"/>
            <a:ext cx="1195197" cy="318549"/>
          </a:xfrm>
          <a:noFill/>
        </p:spPr>
        <p:txBody>
          <a:bodyPr vert="horz" wrap="square" lIns="0" tIns="0" rIns="0" bIns="0" anchor="t">
            <a:spAutoFit/>
          </a:bodyPr>
          <a:lstStyle>
            <a:lvl1pPr>
              <a:defRPr lang="ko-KR" altLang="en-US" sz="2300" b="1" spc="-140">
                <a:latin typeface="맑은 고딕" charset="0"/>
                <a:ea typeface="맑은 고딕" charset="0"/>
                <a:cs typeface="+mn-cs"/>
              </a:defRPr>
            </a:lvl1pPr>
          </a:lstStyle>
          <a:p>
            <a:pPr marL="0" lvl="0" indent="0" latinLnBrk="0">
              <a:buFontTx/>
            </a:pPr>
            <a:r>
              <a:rPr lang="ko-KR" altLang="en-US" dirty="0"/>
              <a:t>출처표기</a:t>
            </a:r>
          </a:p>
        </p:txBody>
      </p:sp>
      <p:pic>
        <p:nvPicPr>
          <p:cNvPr id="8" name="그림 245" descr="C:/Users/D83/AppData/Roaming/PolarisOffice/ETemp/14508_19514240/fImage11323445436.emf">
            <a:extLst>
              <a:ext uri="{FF2B5EF4-FFF2-40B4-BE49-F238E27FC236}">
                <a16:creationId xmlns:a16="http://schemas.microsoft.com/office/drawing/2014/main" id="{A9D1E5EF-EA9B-53D9-0850-73F870E9C05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935" y="554355"/>
            <a:ext cx="363855" cy="328295"/>
          </a:xfrm>
          <a:prstGeom prst="rect">
            <a:avLst/>
          </a:prstGeom>
          <a:noFill/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6189AE9-167C-DB4B-29A4-162E3E072C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187"/>
          <a:stretch/>
        </p:blipFill>
        <p:spPr>
          <a:xfrm>
            <a:off x="11505351" y="327978"/>
            <a:ext cx="541981" cy="524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4205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C:/Users/D83/AppData/Roaming/PolarisOffice/ETemp/14508_19514240/fImage140006821441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635" cy="6858635"/>
          </a:xfrm>
          <a:prstGeom prst="rect">
            <a:avLst/>
          </a:prstGeom>
          <a:noFill/>
        </p:spPr>
      </p:pic>
      <p:sp>
        <p:nvSpPr>
          <p:cNvPr id="6" name="제목 5">
            <a:extLst>
              <a:ext uri="{FF2B5EF4-FFF2-40B4-BE49-F238E27FC236}">
                <a16:creationId xmlns:a16="http://schemas.microsoft.com/office/drawing/2014/main" id="{CB00D997-B3F0-925C-75E3-83AEF5ED623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0456" y="1886934"/>
            <a:ext cx="9144000" cy="1247777"/>
          </a:xfr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>
            <a:lvl1pPr>
              <a:defRPr lang="ko-KR" altLang="en-US" sz="7500" b="1" spc="-300">
                <a:latin typeface="맑은 고딕" charset="0"/>
                <a:ea typeface="맑은 고딕" charset="0"/>
                <a:cs typeface="+mn-cs"/>
              </a:defRPr>
            </a:lvl1pPr>
          </a:lstStyle>
          <a:p>
            <a:pPr marL="0" lvl="0" indent="0">
              <a:lnSpc>
                <a:spcPct val="100000"/>
              </a:lnSpc>
              <a:buFontTx/>
            </a:pPr>
            <a:r>
              <a:rPr lang="ko-KR" altLang="en-US" dirty="0"/>
              <a:t>감사합니다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0AFA7BE-C07A-B86C-7C0B-588F1541A9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33"/>
          <a:stretch/>
        </p:blipFill>
        <p:spPr>
          <a:xfrm>
            <a:off x="11457042" y="307029"/>
            <a:ext cx="551663" cy="524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8434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/>
          <a:lstStyle/>
          <a:p>
            <a:fld id="{14ED09F3-42FA-4000-BA19-9FDED2BD3142}" type="datetimeFigureOut">
              <a:rPr lang="ko-KR" altLang="en-US" smtClean="0"/>
              <a:t>2025-04-01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04670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0105" y="457200"/>
            <a:ext cx="39319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505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40105" y="2057400"/>
            <a:ext cx="3931920" cy="381190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835" cy="365760"/>
          </a:xfrm>
        </p:spPr>
        <p:txBody>
          <a:bodyPr/>
          <a:lstStyle/>
          <a:p>
            <a:fld id="{14ED09F3-42FA-4000-BA19-9FDED2BD3142}" type="datetimeFigureOut">
              <a:rPr lang="ko-KR" altLang="en-US" smtClean="0"/>
              <a:t>2025-04-01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5435" cy="36576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835" cy="365760"/>
          </a:xfrm>
        </p:spPr>
        <p:txBody>
          <a:bodyPr/>
          <a:lstStyle/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34778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ED09F3-42FA-4000-BA19-9FDED2BD3142}" type="datetimeFigureOut">
              <a:rPr lang="ko-KR" altLang="en-US" smtClean="0"/>
              <a:t>2025-04-01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1169E2-93EA-4F50-8F12-231B5AD0A0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0494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61" r:id="rId1"/>
    <p:sldLayoutId id="2147484562" r:id="rId2"/>
    <p:sldLayoutId id="2147484563" r:id="rId3"/>
    <p:sldLayoutId id="2147484570" r:id="rId4"/>
    <p:sldLayoutId id="2147484571" r:id="rId5"/>
    <p:sldLayoutId id="2147484572" r:id="rId6"/>
    <p:sldLayoutId id="2147484573" r:id="rId7"/>
    <p:sldLayoutId id="2147484564" r:id="rId8"/>
    <p:sldLayoutId id="2147484565" r:id="rId9"/>
    <p:sldLayoutId id="2147484566" r:id="rId10"/>
    <p:sldLayoutId id="2147484567" r:id="rId11"/>
    <p:sldLayoutId id="2147484568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artcoding@cnu.ac.kr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4.png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hyperlink" Target="https://dart.dev/tools/dart-compile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dart-ko.dev/language" TargetMode="External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dart-ko.dev/language/variables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dart-ko.dev/language/built-in-types" TargetMode="External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dart-ko.dev/language/operators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dart-ko.dev/language/loops" TargetMode="External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hyperlink" Target="https://dart-ko.dev/language/branches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dart-ko.dev/language/branches" TargetMode="External"/><Relationship Id="rId4" Type="http://schemas.openxmlformats.org/officeDocument/2006/relationships/hyperlink" Target="https://dart-ko.dev/language/loops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dart-ko.dev/language/branches" TargetMode="External"/><Relationship Id="rId4" Type="http://schemas.openxmlformats.org/officeDocument/2006/relationships/hyperlink" Target="https://dart-ko.dev/language/loops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dart-ko.dev/language/functions" TargetMode="External"/><Relationship Id="rId4" Type="http://schemas.openxmlformats.org/officeDocument/2006/relationships/image" Target="../media/image5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dart-ko.dev/language" TargetMode="External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4.png"/><Relationship Id="rId4" Type="http://schemas.openxmlformats.org/officeDocument/2006/relationships/hyperlink" Target="https://dart-ko.dev/language/classes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dart.dev/null-safety" TargetMode="External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7.png"/><Relationship Id="rId4" Type="http://schemas.openxmlformats.org/officeDocument/2006/relationships/hyperlink" Target="https://dart.dev/null-safety/understanding-null-safety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dart.dev/codelabs/async-await" TargetMode="External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4.png"/><Relationship Id="rId5" Type="http://schemas.openxmlformats.org/officeDocument/2006/relationships/hyperlink" Target="https://goodenoughyoungyeom.netlify.app/Web%20Development/%5bWeb%20Development%5d%EB%8F%99%EA%B8%B0%EC%99%80%EB%B9%84%EB%8F%99%EA%B8%B0%EC%B2%98%EB%A6%AC/" TargetMode="External"/><Relationship Id="rId4" Type="http://schemas.openxmlformats.org/officeDocument/2006/relationships/image" Target="../media/image6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son.org/json-en.html" TargetMode="External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2.png"/><Relationship Id="rId4" Type="http://schemas.openxmlformats.org/officeDocument/2006/relationships/hyperlink" Target="https://ko.wikipedia.org/wiki/JSON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dart.dev/guides/libraries/library-tour#dartconvert---decoding-and-encoding-json-utf-8-and-more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art.dev/" TargetMode="External"/><Relationship Id="rId7" Type="http://schemas.openxmlformats.org/officeDocument/2006/relationships/image" Target="../media/image10.png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ko.wikipedia.org/wiki/JIT_%EC%BB%B4%ED%8C%8C%EC%9D%BC#%EA%B0%81%EC%A3%BC" TargetMode="External"/><Relationship Id="rId7" Type="http://schemas.openxmlformats.org/officeDocument/2006/relationships/image" Target="../media/image13.png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ko.wikipedia.org/wiki/AOT_%EC%BB%B4%ED%8C%8C%EC%9D%BC" TargetMode="Externa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4.png"/><Relationship Id="rId7" Type="http://schemas.openxmlformats.org/officeDocument/2006/relationships/image" Target="../media/image16.png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thevaluable.dev/difference-between-compiler-interpreter/" TargetMode="External"/><Relationship Id="rId5" Type="http://schemas.openxmlformats.org/officeDocument/2006/relationships/image" Target="../media/image15.png"/><Relationship Id="rId4" Type="http://schemas.openxmlformats.org/officeDocument/2006/relationships/hyperlink" Target="https://www.differencebetween.net/technology/difference-between-bytecode-and-binary-code/" TargetMode="External"/><Relationship Id="rId9" Type="http://schemas.openxmlformats.org/officeDocument/2006/relationships/hyperlink" Target="https://losskatsu.github.io/os-kernel/compiler-interpreter/#1-%EC%BB%B4%ED%8C%8C%EC%9D%BC%EB%9F%ACcompiler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artpad.dev/?" TargetMode="External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.visualstudio.com/" TargetMode="External"/><Relationship Id="rId7" Type="http://schemas.openxmlformats.org/officeDocument/2006/relationships/hyperlink" Target="https://flutter.dev/" TargetMode="External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dart.dev/get-dart" TargetMode="External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proimaginer.tistory.com/m/64" TargetMode="External"/><Relationship Id="rId5" Type="http://schemas.openxmlformats.org/officeDocument/2006/relationships/hyperlink" Target="https://www.geeksforgeeks.org/dart-installation-and-setup-in-visual-studio-code/amp/" TargetMode="External"/><Relationship Id="rId4" Type="http://schemas.openxmlformats.org/officeDocument/2006/relationships/hyperlink" Target="https://devshin93.tistory.com/m/142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30219252-B529-E52E-8407-66A09BDF3F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0456" y="1855358"/>
            <a:ext cx="9144000" cy="1132361"/>
          </a:xfrm>
        </p:spPr>
        <p:txBody>
          <a:bodyPr/>
          <a:lstStyle/>
          <a:p>
            <a:r>
              <a:rPr lang="ko-KR" altLang="en-US" dirty="0" err="1"/>
              <a:t>기초프로젝트랩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F598C0-8D3C-1717-7641-D23AA578D389}"/>
              </a:ext>
            </a:extLst>
          </p:cNvPr>
          <p:cNvSpPr txBox="1"/>
          <p:nvPr/>
        </p:nvSpPr>
        <p:spPr>
          <a:xfrm>
            <a:off x="1308424" y="4707924"/>
            <a:ext cx="33020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/>
              <a:t>25</a:t>
            </a:r>
            <a:r>
              <a:rPr lang="ko-KR" altLang="en-US" b="1"/>
              <a:t>년도 </a:t>
            </a:r>
            <a:r>
              <a:rPr lang="en-US" altLang="ko-KR" b="1" dirty="0"/>
              <a:t>2</a:t>
            </a:r>
            <a:r>
              <a:rPr lang="ko-KR" altLang="en-US" b="1" dirty="0"/>
              <a:t>학기</a:t>
            </a:r>
            <a:endParaRPr lang="en-US" altLang="ko-KR" b="1" dirty="0"/>
          </a:p>
          <a:p>
            <a:pPr algn="ctr"/>
            <a:endParaRPr lang="en-US" altLang="ko-KR" b="1" dirty="0"/>
          </a:p>
          <a:p>
            <a:pPr algn="ctr"/>
            <a:r>
              <a:rPr lang="ko-KR" altLang="en-US" b="1" dirty="0"/>
              <a:t>김도헌</a:t>
            </a:r>
            <a:r>
              <a:rPr lang="en-US" altLang="ko-KR" b="1" dirty="0"/>
              <a:t>(</a:t>
            </a:r>
            <a:r>
              <a:rPr lang="en-US" altLang="ko-KR" b="1" dirty="0">
                <a:hlinkClick r:id="rId2"/>
              </a:rPr>
              <a:t>artcoding@cnu.ac.kr</a:t>
            </a:r>
            <a:r>
              <a:rPr lang="en-US" altLang="ko-KR" b="1" dirty="0"/>
              <a:t>)</a:t>
            </a:r>
            <a:endParaRPr lang="ko-KR" altLang="en-US" b="1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48"/>
          <p:cNvGrpSpPr/>
          <p:nvPr/>
        </p:nvGrpSpPr>
        <p:grpSpPr>
          <a:xfrm>
            <a:off x="346710" y="373380"/>
            <a:ext cx="5951855" cy="431165"/>
            <a:chOff x="346710" y="1049020"/>
            <a:chExt cx="5951855" cy="431165"/>
          </a:xfrm>
        </p:grpSpPr>
        <p:pic>
          <p:nvPicPr>
            <p:cNvPr id="7" name="그림 44" descr="C:/Users/D83/AppData/Roaming/PolarisOffice/ETemp/14508_19514240/fImage11322411478.emf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6710" y="1097280"/>
              <a:ext cx="363855" cy="328295"/>
            </a:xfrm>
            <a:prstGeom prst="rect">
              <a:avLst/>
            </a:prstGeom>
            <a:noFill/>
          </p:spPr>
        </p:pic>
        <p:sp>
          <p:nvSpPr>
            <p:cNvPr id="8" name="텍스트 상자 45"/>
            <p:cNvSpPr txBox="1">
              <a:spLocks/>
            </p:cNvSpPr>
            <p:nvPr/>
          </p:nvSpPr>
          <p:spPr>
            <a:xfrm>
              <a:off x="811530" y="1049020"/>
              <a:ext cx="5487035" cy="431165"/>
            </a:xfrm>
            <a:prstGeom prst="rect">
              <a:avLst/>
            </a:prstGeom>
            <a:noFill/>
          </p:spPr>
          <p:txBody>
            <a:bodyPr vert="horz" wrap="square" lIns="0" tIns="0" rIns="0" bIns="0" anchor="t">
              <a:spAutoFit/>
            </a:bodyPr>
            <a:lstStyle/>
            <a:p>
              <a:pPr marL="0" indent="0" algn="l" defTabSz="914400" rtl="0" eaLnBrk="1" latinLnBrk="0" hangingPunct="1">
                <a:buFontTx/>
                <a:buNone/>
              </a:pPr>
              <a:r>
                <a:rPr lang="en-US" altLang="ko-KR" sz="2800" b="1" spc="-140" dirty="0">
                  <a:latin typeface="맑은 고딕" charset="0"/>
                  <a:ea typeface="맑은 고딕" charset="0"/>
                </a:rPr>
                <a:t>Dart</a:t>
              </a:r>
              <a:r>
                <a:rPr lang="ko-KR" altLang="en-US" sz="2800" b="1" spc="-140" dirty="0">
                  <a:latin typeface="맑은 고딕" charset="0"/>
                  <a:ea typeface="맑은 고딕" charset="0"/>
                </a:rPr>
                <a:t> </a:t>
              </a:r>
              <a:r>
                <a:rPr lang="en-US" altLang="ko-KR" sz="2800" b="1" spc="-140" dirty="0">
                  <a:latin typeface="맑은 고딕" charset="0"/>
                  <a:ea typeface="맑은 고딕" charset="0"/>
                </a:rPr>
                <a:t>Language</a:t>
              </a:r>
              <a:endParaRPr lang="ko-KR" altLang="en-US" sz="2800" b="1" dirty="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16" name="텍스트 상자 54"/>
          <p:cNvSpPr txBox="1">
            <a:spLocks/>
          </p:cNvSpPr>
          <p:nvPr/>
        </p:nvSpPr>
        <p:spPr>
          <a:xfrm>
            <a:off x="154305" y="1043085"/>
            <a:ext cx="7574915" cy="369332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lang="en-US" altLang="ko-KR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VSCODE</a:t>
            </a:r>
            <a:r>
              <a:rPr lang="ko-KR" altLang="en-US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에서 </a:t>
            </a:r>
            <a:r>
              <a:rPr lang="en-US" altLang="ko-KR" dirty="0">
                <a:latin typeface="맑은 고딕" charset="0"/>
                <a:ea typeface="맑은 고딕" charset="0"/>
              </a:rPr>
              <a:t>Dart</a:t>
            </a:r>
            <a:r>
              <a:rPr lang="ko-KR" altLang="en-US" dirty="0">
                <a:latin typeface="맑은 고딕" charset="0"/>
                <a:ea typeface="맑은 고딕" charset="0"/>
              </a:rPr>
              <a:t> 프로젝트 만들기</a:t>
            </a:r>
            <a:endParaRPr lang="ko-KR" altLang="en-US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8" name="도형 149">
            <a:extLst>
              <a:ext uri="{FF2B5EF4-FFF2-40B4-BE49-F238E27FC236}">
                <a16:creationId xmlns:a16="http://schemas.microsoft.com/office/drawing/2014/main" id="{57F39922-CB89-675E-8263-EB033BB04F1B}"/>
              </a:ext>
            </a:extLst>
          </p:cNvPr>
          <p:cNvSpPr>
            <a:spLocks/>
          </p:cNvSpPr>
          <p:nvPr/>
        </p:nvSpPr>
        <p:spPr>
          <a:xfrm>
            <a:off x="120650" y="262890"/>
            <a:ext cx="67310" cy="532765"/>
          </a:xfrm>
          <a:prstGeom prst="rect">
            <a:avLst/>
          </a:prstGeom>
          <a:solidFill>
            <a:srgbClr val="1F2448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100">
              <a:noFill/>
              <a:latin typeface="맑은 고딕" charset="0"/>
              <a:ea typeface="Pretendard Medium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F377D88-0E99-B276-F50F-844B44E55E78}"/>
              </a:ext>
            </a:extLst>
          </p:cNvPr>
          <p:cNvSpPr txBox="1"/>
          <p:nvPr/>
        </p:nvSpPr>
        <p:spPr>
          <a:xfrm>
            <a:off x="187960" y="1493860"/>
            <a:ext cx="9108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ctrl+shift+p</a:t>
            </a:r>
            <a:r>
              <a:rPr lang="en-US" altLang="ko-KR" dirty="0"/>
              <a:t>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en-US" altLang="ko-KR" dirty="0" err="1">
                <a:solidFill>
                  <a:srgbClr val="FF0000"/>
                </a:solidFill>
                <a:sym typeface="Wingdings" panose="05000000000000000000" pitchFamily="2" charset="2"/>
              </a:rPr>
              <a:t>Dart:New</a:t>
            </a:r>
            <a:r>
              <a:rPr lang="en-US" altLang="ko-KR" dirty="0">
                <a:solidFill>
                  <a:srgbClr val="FF0000"/>
                </a:solidFill>
                <a:sym typeface="Wingdings" panose="05000000000000000000" pitchFamily="2" charset="2"/>
              </a:rPr>
              <a:t> Project </a:t>
            </a:r>
            <a:r>
              <a:rPr lang="en-US" altLang="ko-KR" dirty="0">
                <a:sym typeface="Wingdings" panose="05000000000000000000" pitchFamily="2" charset="2"/>
              </a:rPr>
              <a:t> Console Application  </a:t>
            </a:r>
            <a:r>
              <a:rPr lang="ko-KR" altLang="en-US" dirty="0">
                <a:sym typeface="Wingdings" panose="05000000000000000000" pitchFamily="2" charset="2"/>
              </a:rPr>
              <a:t>폴더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선택 </a:t>
            </a:r>
            <a:r>
              <a:rPr lang="en-US" altLang="ko-KR" dirty="0">
                <a:sym typeface="Wingdings" panose="05000000000000000000" pitchFamily="2" charset="2"/>
              </a:rPr>
              <a:t> Project </a:t>
            </a:r>
            <a:r>
              <a:rPr lang="ko-KR" altLang="en-US" dirty="0">
                <a:sym typeface="Wingdings" panose="05000000000000000000" pitchFamily="2" charset="2"/>
              </a:rPr>
              <a:t>이름</a:t>
            </a:r>
            <a:endParaRPr lang="ko-KR" altLang="en-US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55671FF6-EF26-FA3F-6382-98F02D4BBD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960" y="1940270"/>
            <a:ext cx="5269659" cy="2349497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C283D9D6-256B-3BF6-A3B9-B08F569AACC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8962"/>
          <a:stretch/>
        </p:blipFill>
        <p:spPr>
          <a:xfrm>
            <a:off x="5571804" y="1940270"/>
            <a:ext cx="3147333" cy="2349497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CF3ED4A8-3832-C691-19D5-A322AACD86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33322" y="1940270"/>
            <a:ext cx="3162574" cy="234949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D0AE3BAF-8A99-8B1F-D3E9-8EA25594C3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39584" y="4489993"/>
            <a:ext cx="4369567" cy="234949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D9F9A46-ED27-6942-B777-78F5544B1599}"/>
              </a:ext>
            </a:extLst>
          </p:cNvPr>
          <p:cNvSpPr txBox="1"/>
          <p:nvPr/>
        </p:nvSpPr>
        <p:spPr>
          <a:xfrm>
            <a:off x="346710" y="4690219"/>
            <a:ext cx="42366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altLang="ko-KR" dirty="0">
                <a:solidFill>
                  <a:srgbClr val="0070C0"/>
                </a:solidFill>
              </a:rPr>
              <a:t>Flutter SDK </a:t>
            </a:r>
            <a:r>
              <a:rPr lang="ko-KR" altLang="en-US" dirty="0">
                <a:solidFill>
                  <a:srgbClr val="0070C0"/>
                </a:solidFill>
              </a:rPr>
              <a:t>폴더에 </a:t>
            </a:r>
            <a:r>
              <a:rPr lang="en-US" altLang="ko-KR" dirty="0">
                <a:solidFill>
                  <a:srgbClr val="0070C0"/>
                </a:solidFill>
              </a:rPr>
              <a:t>dart-</a:t>
            </a:r>
            <a:r>
              <a:rPr lang="en-US" altLang="ko-KR" dirty="0" err="1">
                <a:solidFill>
                  <a:srgbClr val="0070C0"/>
                </a:solidFill>
              </a:rPr>
              <a:t>sdk</a:t>
            </a:r>
            <a:r>
              <a:rPr lang="en-US" altLang="ko-KR" dirty="0">
                <a:solidFill>
                  <a:srgbClr val="0070C0"/>
                </a:solidFill>
              </a:rPr>
              <a:t> </a:t>
            </a:r>
            <a:r>
              <a:rPr lang="ko-KR" altLang="en-US" dirty="0">
                <a:solidFill>
                  <a:srgbClr val="0070C0"/>
                </a:solidFill>
              </a:rPr>
              <a:t>경로 지정</a:t>
            </a:r>
            <a:r>
              <a:rPr lang="en-US" altLang="ko-KR" dirty="0">
                <a:solidFill>
                  <a:srgbClr val="0070C0"/>
                </a:solidFill>
              </a:rPr>
              <a:t>!</a:t>
            </a:r>
            <a:endParaRPr lang="de-DE" altLang="ko-KR" dirty="0">
              <a:solidFill>
                <a:srgbClr val="0070C0"/>
              </a:solidFill>
            </a:endParaRPr>
          </a:p>
          <a:p>
            <a:r>
              <a:rPr lang="de-DE" altLang="ko-KR" dirty="0">
                <a:solidFill>
                  <a:srgbClr val="0070C0"/>
                </a:solidFill>
              </a:rPr>
              <a:t>C:\flutter\bin\cache\dart-sdk</a:t>
            </a:r>
            <a:endParaRPr lang="ko-KR" altLang="en-US" dirty="0">
              <a:solidFill>
                <a:srgbClr val="0070C0"/>
              </a:solidFill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45CADABD-0655-47BA-FE63-97FC674BB522}"/>
              </a:ext>
            </a:extLst>
          </p:cNvPr>
          <p:cNvGrpSpPr/>
          <p:nvPr/>
        </p:nvGrpSpPr>
        <p:grpSpPr>
          <a:xfrm>
            <a:off x="346710" y="5336550"/>
            <a:ext cx="5344259" cy="1211850"/>
            <a:chOff x="346710" y="5336550"/>
            <a:chExt cx="5344259" cy="1211850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0921370C-E458-0EC1-3CB4-B2641E99F8F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6710" y="5336550"/>
              <a:ext cx="5344259" cy="1211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3EAA1AAD-07EC-A097-9B57-D3792ED84BFE}"/>
                </a:ext>
              </a:extLst>
            </p:cNvPr>
            <p:cNvSpPr/>
            <p:nvPr/>
          </p:nvSpPr>
          <p:spPr>
            <a:xfrm>
              <a:off x="3452327" y="5962261"/>
              <a:ext cx="1268963" cy="52235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921709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48"/>
          <p:cNvGrpSpPr/>
          <p:nvPr/>
        </p:nvGrpSpPr>
        <p:grpSpPr>
          <a:xfrm>
            <a:off x="346710" y="373380"/>
            <a:ext cx="5951855" cy="431165"/>
            <a:chOff x="346710" y="1049020"/>
            <a:chExt cx="5951855" cy="431165"/>
          </a:xfrm>
        </p:grpSpPr>
        <p:pic>
          <p:nvPicPr>
            <p:cNvPr id="7" name="그림 44" descr="C:/Users/D83/AppData/Roaming/PolarisOffice/ETemp/14508_19514240/fImage11322411478.emf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6710" y="1097280"/>
              <a:ext cx="363855" cy="328295"/>
            </a:xfrm>
            <a:prstGeom prst="rect">
              <a:avLst/>
            </a:prstGeom>
            <a:noFill/>
          </p:spPr>
        </p:pic>
        <p:sp>
          <p:nvSpPr>
            <p:cNvPr id="8" name="텍스트 상자 45"/>
            <p:cNvSpPr txBox="1">
              <a:spLocks/>
            </p:cNvSpPr>
            <p:nvPr/>
          </p:nvSpPr>
          <p:spPr>
            <a:xfrm>
              <a:off x="811530" y="1049020"/>
              <a:ext cx="5487035" cy="431165"/>
            </a:xfrm>
            <a:prstGeom prst="rect">
              <a:avLst/>
            </a:prstGeom>
            <a:noFill/>
          </p:spPr>
          <p:txBody>
            <a:bodyPr vert="horz" wrap="square" lIns="0" tIns="0" rIns="0" bIns="0" anchor="t">
              <a:spAutoFit/>
            </a:bodyPr>
            <a:lstStyle/>
            <a:p>
              <a:pPr marL="0" indent="0" algn="l" defTabSz="914400" rtl="0" eaLnBrk="1" latinLnBrk="0" hangingPunct="1">
                <a:buFontTx/>
                <a:buNone/>
              </a:pPr>
              <a:r>
                <a:rPr lang="en-US" altLang="ko-KR" sz="2800" b="1" spc="-140" dirty="0">
                  <a:latin typeface="맑은 고딕" charset="0"/>
                  <a:ea typeface="맑은 고딕" charset="0"/>
                </a:rPr>
                <a:t>Dart</a:t>
              </a:r>
              <a:r>
                <a:rPr lang="ko-KR" altLang="en-US" sz="2800" b="1" spc="-140" dirty="0">
                  <a:latin typeface="맑은 고딕" charset="0"/>
                  <a:ea typeface="맑은 고딕" charset="0"/>
                </a:rPr>
                <a:t> </a:t>
              </a:r>
              <a:r>
                <a:rPr lang="en-US" altLang="ko-KR" sz="2800" b="1" spc="-140" dirty="0">
                  <a:latin typeface="맑은 고딕" charset="0"/>
                  <a:ea typeface="맑은 고딕" charset="0"/>
                </a:rPr>
                <a:t>Language</a:t>
              </a:r>
              <a:endParaRPr lang="ko-KR" altLang="en-US" sz="2800" b="1" dirty="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16" name="텍스트 상자 54"/>
          <p:cNvSpPr txBox="1">
            <a:spLocks/>
          </p:cNvSpPr>
          <p:nvPr/>
        </p:nvSpPr>
        <p:spPr>
          <a:xfrm>
            <a:off x="483870" y="1082509"/>
            <a:ext cx="7574915" cy="44640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lang="en-US" altLang="ko-KR" sz="2300" spc="-140" dirty="0">
                <a:latin typeface="맑은 고딕" charset="0"/>
                <a:ea typeface="맑은 고딕" charset="0"/>
              </a:rPr>
              <a:t>Default Project</a:t>
            </a:r>
            <a:endParaRPr lang="ko-KR" altLang="en-US" sz="2300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8" name="도형 149">
            <a:extLst>
              <a:ext uri="{FF2B5EF4-FFF2-40B4-BE49-F238E27FC236}">
                <a16:creationId xmlns:a16="http://schemas.microsoft.com/office/drawing/2014/main" id="{57F39922-CB89-675E-8263-EB033BB04F1B}"/>
              </a:ext>
            </a:extLst>
          </p:cNvPr>
          <p:cNvSpPr>
            <a:spLocks/>
          </p:cNvSpPr>
          <p:nvPr/>
        </p:nvSpPr>
        <p:spPr>
          <a:xfrm>
            <a:off x="120650" y="262890"/>
            <a:ext cx="67310" cy="532765"/>
          </a:xfrm>
          <a:prstGeom prst="rect">
            <a:avLst/>
          </a:prstGeom>
          <a:solidFill>
            <a:srgbClr val="1F2448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100">
              <a:noFill/>
              <a:latin typeface="맑은 고딕" charset="0"/>
              <a:ea typeface="Pretendard Medium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40CC125-2664-940F-CB50-25071B9424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960" y="1680679"/>
            <a:ext cx="6783844" cy="260626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0B23348-B21A-D5CB-0CAD-A9E86AF6F5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7300" y="1680679"/>
            <a:ext cx="4846740" cy="2606266"/>
          </a:xfrm>
          <a:prstGeom prst="rect">
            <a:avLst/>
          </a:prstGeom>
        </p:spPr>
      </p:pic>
      <p:sp>
        <p:nvSpPr>
          <p:cNvPr id="20" name="텍스트 상자 54">
            <a:extLst>
              <a:ext uri="{FF2B5EF4-FFF2-40B4-BE49-F238E27FC236}">
                <a16:creationId xmlns:a16="http://schemas.microsoft.com/office/drawing/2014/main" id="{AE7E9EEF-0F7E-3C72-3C18-7FA0D053108D}"/>
              </a:ext>
            </a:extLst>
          </p:cNvPr>
          <p:cNvSpPr txBox="1">
            <a:spLocks/>
          </p:cNvSpPr>
          <p:nvPr/>
        </p:nvSpPr>
        <p:spPr>
          <a:xfrm>
            <a:off x="483870" y="4544345"/>
            <a:ext cx="7574915" cy="446276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lang="en-US" altLang="ko-KR" sz="2300" spc="-140" dirty="0">
                <a:latin typeface="맑은 고딕" charset="0"/>
                <a:ea typeface="맑은 고딕" charset="0"/>
              </a:rPr>
              <a:t>Run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19B0EF5F-6868-2201-F913-7442C34992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7960" y="5104211"/>
            <a:ext cx="4434997" cy="1404415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AAC1DFAE-1E9C-D7DD-B603-396BB67795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96960" y="5104210"/>
            <a:ext cx="6385506" cy="1380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9294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48"/>
          <p:cNvGrpSpPr/>
          <p:nvPr/>
        </p:nvGrpSpPr>
        <p:grpSpPr>
          <a:xfrm>
            <a:off x="346710" y="373380"/>
            <a:ext cx="5951855" cy="431165"/>
            <a:chOff x="346710" y="1049020"/>
            <a:chExt cx="5951855" cy="431165"/>
          </a:xfrm>
        </p:grpSpPr>
        <p:pic>
          <p:nvPicPr>
            <p:cNvPr id="7" name="그림 44" descr="C:/Users/D83/AppData/Roaming/PolarisOffice/ETemp/14508_19514240/fImage11322411478.emf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6710" y="1097280"/>
              <a:ext cx="363855" cy="328295"/>
            </a:xfrm>
            <a:prstGeom prst="rect">
              <a:avLst/>
            </a:prstGeom>
            <a:noFill/>
          </p:spPr>
        </p:pic>
        <p:sp>
          <p:nvSpPr>
            <p:cNvPr id="8" name="텍스트 상자 45"/>
            <p:cNvSpPr txBox="1">
              <a:spLocks/>
            </p:cNvSpPr>
            <p:nvPr/>
          </p:nvSpPr>
          <p:spPr>
            <a:xfrm>
              <a:off x="811530" y="1049020"/>
              <a:ext cx="5487035" cy="431165"/>
            </a:xfrm>
            <a:prstGeom prst="rect">
              <a:avLst/>
            </a:prstGeom>
            <a:noFill/>
          </p:spPr>
          <p:txBody>
            <a:bodyPr vert="horz" wrap="square" lIns="0" tIns="0" rIns="0" bIns="0" anchor="t">
              <a:spAutoFit/>
            </a:bodyPr>
            <a:lstStyle/>
            <a:p>
              <a:pPr marL="0" indent="0" algn="l" defTabSz="914400" rtl="0" eaLnBrk="1" latinLnBrk="0" hangingPunct="1">
                <a:buFontTx/>
                <a:buNone/>
              </a:pPr>
              <a:r>
                <a:rPr lang="en-US" altLang="ko-KR" sz="2800" b="1" spc="-140" dirty="0">
                  <a:latin typeface="맑은 고딕" charset="0"/>
                  <a:ea typeface="맑은 고딕" charset="0"/>
                </a:rPr>
                <a:t>Dart</a:t>
              </a:r>
              <a:r>
                <a:rPr lang="ko-KR" altLang="en-US" sz="2800" b="1" spc="-140" dirty="0">
                  <a:latin typeface="맑은 고딕" charset="0"/>
                  <a:ea typeface="맑은 고딕" charset="0"/>
                </a:rPr>
                <a:t> </a:t>
              </a:r>
              <a:r>
                <a:rPr lang="en-US" altLang="ko-KR" sz="2800" b="1" spc="-140" dirty="0">
                  <a:latin typeface="맑은 고딕" charset="0"/>
                  <a:ea typeface="맑은 고딕" charset="0"/>
                </a:rPr>
                <a:t>Practice #1 – Hello World</a:t>
              </a:r>
              <a:endParaRPr lang="ko-KR" altLang="en-US" sz="2800" b="1" dirty="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16" name="텍스트 상자 54"/>
          <p:cNvSpPr txBox="1">
            <a:spLocks/>
          </p:cNvSpPr>
          <p:nvPr/>
        </p:nvSpPr>
        <p:spPr>
          <a:xfrm>
            <a:off x="483870" y="1082509"/>
            <a:ext cx="7574915" cy="44640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lang="en-US" altLang="ko-KR" sz="2300" spc="-140" dirty="0">
                <a:latin typeface="맑은 고딕" charset="0"/>
                <a:ea typeface="맑은 고딕" charset="0"/>
              </a:rPr>
              <a:t>Compile</a:t>
            </a:r>
            <a:endParaRPr lang="ko-KR" altLang="en-US" sz="2300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8" name="도형 149">
            <a:extLst>
              <a:ext uri="{FF2B5EF4-FFF2-40B4-BE49-F238E27FC236}">
                <a16:creationId xmlns:a16="http://schemas.microsoft.com/office/drawing/2014/main" id="{57F39922-CB89-675E-8263-EB033BB04F1B}"/>
              </a:ext>
            </a:extLst>
          </p:cNvPr>
          <p:cNvSpPr>
            <a:spLocks/>
          </p:cNvSpPr>
          <p:nvPr/>
        </p:nvSpPr>
        <p:spPr>
          <a:xfrm>
            <a:off x="120650" y="262890"/>
            <a:ext cx="67310" cy="532765"/>
          </a:xfrm>
          <a:prstGeom prst="rect">
            <a:avLst/>
          </a:prstGeom>
          <a:solidFill>
            <a:srgbClr val="1F2448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100">
              <a:noFill/>
              <a:latin typeface="맑은 고딕" charset="0"/>
              <a:ea typeface="Pretendard Medium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2A0CD30-9F23-E2D4-1B1A-7E9F915623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766" y="1695425"/>
            <a:ext cx="4965607" cy="239458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CDB1DC8-7FFB-3290-3318-FA8EF07B5AA9}"/>
              </a:ext>
            </a:extLst>
          </p:cNvPr>
          <p:cNvSpPr txBox="1"/>
          <p:nvPr/>
        </p:nvSpPr>
        <p:spPr>
          <a:xfrm>
            <a:off x="1731445" y="1137119"/>
            <a:ext cx="39782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4"/>
              </a:rPr>
              <a:t>https://dart.dev/tools/dart-compile</a:t>
            </a:r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E24C9B2-B20B-DE25-29EC-D29E1208ED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9990" y="1957163"/>
            <a:ext cx="6445691" cy="4695537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F59AEFFF-09C7-9B62-F2A2-C8692213DB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8766" y="4165467"/>
            <a:ext cx="4422842" cy="2487233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8C7FE637-388F-77ED-E055-9F7BC0F08D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87702" y="483739"/>
            <a:ext cx="2583404" cy="1211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1407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48"/>
          <p:cNvGrpSpPr/>
          <p:nvPr/>
        </p:nvGrpSpPr>
        <p:grpSpPr>
          <a:xfrm>
            <a:off x="346710" y="373380"/>
            <a:ext cx="5951855" cy="431165"/>
            <a:chOff x="346710" y="1049020"/>
            <a:chExt cx="5951855" cy="431165"/>
          </a:xfrm>
        </p:grpSpPr>
        <p:pic>
          <p:nvPicPr>
            <p:cNvPr id="7" name="그림 44" descr="C:/Users/D83/AppData/Roaming/PolarisOffice/ETemp/14508_19514240/fImage11322411478.emf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6710" y="1097280"/>
              <a:ext cx="363855" cy="328295"/>
            </a:xfrm>
            <a:prstGeom prst="rect">
              <a:avLst/>
            </a:prstGeom>
            <a:noFill/>
          </p:spPr>
        </p:pic>
        <p:sp>
          <p:nvSpPr>
            <p:cNvPr id="8" name="텍스트 상자 45"/>
            <p:cNvSpPr txBox="1">
              <a:spLocks/>
            </p:cNvSpPr>
            <p:nvPr/>
          </p:nvSpPr>
          <p:spPr>
            <a:xfrm>
              <a:off x="811530" y="1049020"/>
              <a:ext cx="5487035" cy="431165"/>
            </a:xfrm>
            <a:prstGeom prst="rect">
              <a:avLst/>
            </a:prstGeom>
            <a:noFill/>
          </p:spPr>
          <p:txBody>
            <a:bodyPr vert="horz" wrap="square" lIns="0" tIns="0" rIns="0" bIns="0" anchor="t">
              <a:spAutoFit/>
            </a:bodyPr>
            <a:lstStyle/>
            <a:p>
              <a:pPr marL="0" indent="0" algn="l" defTabSz="914400" rtl="0" eaLnBrk="1" latinLnBrk="0" hangingPunct="1">
                <a:buFontTx/>
                <a:buNone/>
              </a:pPr>
              <a:r>
                <a:rPr lang="en-US" altLang="ko-KR" sz="2800" b="1" spc="-140" dirty="0">
                  <a:latin typeface="맑은 고딕" charset="0"/>
                  <a:ea typeface="맑은 고딕" charset="0"/>
                </a:rPr>
                <a:t>Dart</a:t>
              </a:r>
              <a:r>
                <a:rPr lang="ko-KR" altLang="en-US" sz="2800" b="1" spc="-140" dirty="0">
                  <a:latin typeface="맑은 고딕" charset="0"/>
                  <a:ea typeface="맑은 고딕" charset="0"/>
                </a:rPr>
                <a:t> </a:t>
              </a:r>
              <a:r>
                <a:rPr lang="en-US" altLang="ko-KR" sz="2800" b="1" spc="-140" dirty="0">
                  <a:latin typeface="맑은 고딕" charset="0"/>
                  <a:ea typeface="맑은 고딕" charset="0"/>
                </a:rPr>
                <a:t>Practice #1 – Hello World</a:t>
              </a:r>
              <a:endParaRPr lang="ko-KR" altLang="en-US" sz="2800" b="1" dirty="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16" name="텍스트 상자 54"/>
          <p:cNvSpPr txBox="1">
            <a:spLocks/>
          </p:cNvSpPr>
          <p:nvPr/>
        </p:nvSpPr>
        <p:spPr>
          <a:xfrm>
            <a:off x="483870" y="1082509"/>
            <a:ext cx="7574915" cy="44640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lang="en-US" altLang="ko-KR" sz="2300" spc="-140" dirty="0">
                <a:latin typeface="맑은 고딕" charset="0"/>
                <a:ea typeface="맑은 고딕" charset="0"/>
              </a:rPr>
              <a:t>self-contained executable file</a:t>
            </a:r>
            <a:endParaRPr lang="ko-KR" altLang="en-US" sz="2300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8" name="도형 149">
            <a:extLst>
              <a:ext uri="{FF2B5EF4-FFF2-40B4-BE49-F238E27FC236}">
                <a16:creationId xmlns:a16="http://schemas.microsoft.com/office/drawing/2014/main" id="{57F39922-CB89-675E-8263-EB033BB04F1B}"/>
              </a:ext>
            </a:extLst>
          </p:cNvPr>
          <p:cNvSpPr>
            <a:spLocks/>
          </p:cNvSpPr>
          <p:nvPr/>
        </p:nvSpPr>
        <p:spPr>
          <a:xfrm>
            <a:off x="120650" y="262890"/>
            <a:ext cx="67310" cy="532765"/>
          </a:xfrm>
          <a:prstGeom prst="rect">
            <a:avLst/>
          </a:prstGeom>
          <a:solidFill>
            <a:srgbClr val="1F2448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100">
              <a:noFill/>
              <a:latin typeface="맑은 고딕" charset="0"/>
              <a:ea typeface="Pretendard Medium" charset="0"/>
            </a:endParaRPr>
          </a:p>
        </p:txBody>
      </p:sp>
      <p:pic>
        <p:nvPicPr>
          <p:cNvPr id="10" name="그림 9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66AECE09-A325-948D-CC72-1DE622E2AF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054" y="1528914"/>
            <a:ext cx="9434561" cy="512597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9196249-71F7-F1FC-D5AD-72CF8934F8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9479" y="6089077"/>
            <a:ext cx="4488569" cy="640135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F5A86D2-1AB8-EC15-BEA4-BE8AE674A51D}"/>
              </a:ext>
            </a:extLst>
          </p:cNvPr>
          <p:cNvCxnSpPr>
            <a:cxnSpLocks/>
          </p:cNvCxnSpPr>
          <p:nvPr/>
        </p:nvCxnSpPr>
        <p:spPr>
          <a:xfrm>
            <a:off x="9316995" y="6285224"/>
            <a:ext cx="2016023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22580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48"/>
          <p:cNvGrpSpPr/>
          <p:nvPr/>
        </p:nvGrpSpPr>
        <p:grpSpPr>
          <a:xfrm>
            <a:off x="346710" y="373380"/>
            <a:ext cx="5951855" cy="431165"/>
            <a:chOff x="346710" y="1049020"/>
            <a:chExt cx="5951855" cy="431165"/>
          </a:xfrm>
        </p:grpSpPr>
        <p:pic>
          <p:nvPicPr>
            <p:cNvPr id="7" name="그림 44" descr="C:/Users/D83/AppData/Roaming/PolarisOffice/ETemp/14508_19514240/fImage11322411478.emf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6710" y="1097280"/>
              <a:ext cx="363855" cy="328295"/>
            </a:xfrm>
            <a:prstGeom prst="rect">
              <a:avLst/>
            </a:prstGeom>
            <a:noFill/>
          </p:spPr>
        </p:pic>
        <p:sp>
          <p:nvSpPr>
            <p:cNvPr id="8" name="텍스트 상자 45"/>
            <p:cNvSpPr txBox="1">
              <a:spLocks/>
            </p:cNvSpPr>
            <p:nvPr/>
          </p:nvSpPr>
          <p:spPr>
            <a:xfrm>
              <a:off x="811530" y="1049020"/>
              <a:ext cx="5487035" cy="431165"/>
            </a:xfrm>
            <a:prstGeom prst="rect">
              <a:avLst/>
            </a:prstGeom>
            <a:noFill/>
          </p:spPr>
          <p:txBody>
            <a:bodyPr vert="horz" wrap="square" lIns="0" tIns="0" rIns="0" bIns="0" anchor="t">
              <a:spAutoFit/>
            </a:bodyPr>
            <a:lstStyle/>
            <a:p>
              <a:pPr marL="0" indent="0" algn="l" defTabSz="914400" rtl="0" eaLnBrk="1" latinLnBrk="0" hangingPunct="1">
                <a:buFontTx/>
                <a:buNone/>
              </a:pPr>
              <a:r>
                <a:rPr lang="en-US" altLang="ko-KR" sz="2800" b="1" spc="-140" dirty="0">
                  <a:latin typeface="맑은 고딕" charset="0"/>
                  <a:ea typeface="맑은 고딕" charset="0"/>
                </a:rPr>
                <a:t>Dart</a:t>
              </a:r>
              <a:r>
                <a:rPr lang="ko-KR" altLang="en-US" sz="2800" b="1" spc="-140" dirty="0">
                  <a:latin typeface="맑은 고딕" charset="0"/>
                  <a:ea typeface="맑은 고딕" charset="0"/>
                </a:rPr>
                <a:t> </a:t>
              </a:r>
              <a:r>
                <a:rPr lang="en-US" altLang="ko-KR" sz="2800" b="1" spc="-140" dirty="0">
                  <a:latin typeface="맑은 고딕" charset="0"/>
                  <a:ea typeface="맑은 고딕" charset="0"/>
                </a:rPr>
                <a:t>Practice #1 – Hello World</a:t>
              </a:r>
              <a:endParaRPr lang="ko-KR" altLang="en-US" sz="2800" b="1" dirty="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16" name="텍스트 상자 54"/>
          <p:cNvSpPr txBox="1">
            <a:spLocks/>
          </p:cNvSpPr>
          <p:nvPr/>
        </p:nvSpPr>
        <p:spPr>
          <a:xfrm>
            <a:off x="483870" y="1082509"/>
            <a:ext cx="7574915" cy="44640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lang="en-US" altLang="ko-KR" sz="2300" spc="-140" dirty="0">
                <a:latin typeface="맑은 고딕" charset="0"/>
                <a:ea typeface="맑은 고딕" charset="0"/>
              </a:rPr>
              <a:t>self-contained executable file</a:t>
            </a:r>
            <a:endParaRPr lang="ko-KR" altLang="en-US" sz="2300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8" name="도형 149">
            <a:extLst>
              <a:ext uri="{FF2B5EF4-FFF2-40B4-BE49-F238E27FC236}">
                <a16:creationId xmlns:a16="http://schemas.microsoft.com/office/drawing/2014/main" id="{57F39922-CB89-675E-8263-EB033BB04F1B}"/>
              </a:ext>
            </a:extLst>
          </p:cNvPr>
          <p:cNvSpPr>
            <a:spLocks/>
          </p:cNvSpPr>
          <p:nvPr/>
        </p:nvSpPr>
        <p:spPr>
          <a:xfrm>
            <a:off x="120650" y="262890"/>
            <a:ext cx="67310" cy="532765"/>
          </a:xfrm>
          <a:prstGeom prst="rect">
            <a:avLst/>
          </a:prstGeom>
          <a:solidFill>
            <a:srgbClr val="1F2448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100">
              <a:noFill/>
              <a:latin typeface="맑은 고딕" charset="0"/>
              <a:ea typeface="Pretendard Medium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D6C3458-B4CE-976E-7C0C-9A125FB69AB5}"/>
              </a:ext>
            </a:extLst>
          </p:cNvPr>
          <p:cNvSpPr txBox="1"/>
          <p:nvPr/>
        </p:nvSpPr>
        <p:spPr>
          <a:xfrm>
            <a:off x="424814" y="1884001"/>
            <a:ext cx="6524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0070C0"/>
                </a:solidFill>
              </a:rPr>
              <a:t>실행파일 더블 클릭하여 실행 후 바로 </a:t>
            </a:r>
            <a:r>
              <a:rPr lang="en-US" altLang="ko-KR" dirty="0">
                <a:solidFill>
                  <a:srgbClr val="0070C0"/>
                </a:solidFill>
              </a:rPr>
              <a:t>close </a:t>
            </a:r>
            <a:r>
              <a:rPr lang="ko-KR" altLang="en-US" dirty="0">
                <a:solidFill>
                  <a:srgbClr val="0070C0"/>
                </a:solidFill>
              </a:rPr>
              <a:t>되는 것 방지하기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24A867A9-3A9E-2D0E-C0A0-9EE1B01B7269}"/>
              </a:ext>
            </a:extLst>
          </p:cNvPr>
          <p:cNvGrpSpPr/>
          <p:nvPr/>
        </p:nvGrpSpPr>
        <p:grpSpPr>
          <a:xfrm>
            <a:off x="424814" y="2328166"/>
            <a:ext cx="7440891" cy="4352552"/>
            <a:chOff x="424815" y="2328166"/>
            <a:chExt cx="6203218" cy="3398815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F6782200-4EE1-E554-FE4B-879C60C2050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4815" y="2328166"/>
              <a:ext cx="6203218" cy="3398815"/>
            </a:xfrm>
            <a:prstGeom prst="rect">
              <a:avLst/>
            </a:prstGeom>
          </p:spPr>
        </p:pic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8EAB4F77-FCF2-0224-A896-4DDE8BE0F860}"/>
                </a:ext>
              </a:extLst>
            </p:cNvPr>
            <p:cNvCxnSpPr/>
            <p:nvPr/>
          </p:nvCxnSpPr>
          <p:spPr>
            <a:xfrm>
              <a:off x="1147665" y="2850087"/>
              <a:ext cx="1576874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E92D6802-C2B4-8F91-BF02-5600E8DA6C32}"/>
                </a:ext>
              </a:extLst>
            </p:cNvPr>
            <p:cNvCxnSpPr>
              <a:cxnSpLocks/>
            </p:cNvCxnSpPr>
            <p:nvPr/>
          </p:nvCxnSpPr>
          <p:spPr>
            <a:xfrm>
              <a:off x="1365379" y="5190931"/>
              <a:ext cx="1918997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386687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48"/>
          <p:cNvGrpSpPr/>
          <p:nvPr/>
        </p:nvGrpSpPr>
        <p:grpSpPr>
          <a:xfrm>
            <a:off x="346710" y="373380"/>
            <a:ext cx="5951855" cy="431165"/>
            <a:chOff x="346710" y="1049020"/>
            <a:chExt cx="5951855" cy="431165"/>
          </a:xfrm>
        </p:grpSpPr>
        <p:pic>
          <p:nvPicPr>
            <p:cNvPr id="7" name="그림 44" descr="C:/Users/D83/AppData/Roaming/PolarisOffice/ETemp/14508_19514240/fImage11322411478.emf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6710" y="1097280"/>
              <a:ext cx="363855" cy="328295"/>
            </a:xfrm>
            <a:prstGeom prst="rect">
              <a:avLst/>
            </a:prstGeom>
            <a:noFill/>
          </p:spPr>
        </p:pic>
        <p:sp>
          <p:nvSpPr>
            <p:cNvPr id="8" name="텍스트 상자 45"/>
            <p:cNvSpPr txBox="1">
              <a:spLocks/>
            </p:cNvSpPr>
            <p:nvPr/>
          </p:nvSpPr>
          <p:spPr>
            <a:xfrm>
              <a:off x="811530" y="1049020"/>
              <a:ext cx="5487035" cy="431165"/>
            </a:xfrm>
            <a:prstGeom prst="rect">
              <a:avLst/>
            </a:prstGeom>
            <a:noFill/>
          </p:spPr>
          <p:txBody>
            <a:bodyPr vert="horz" wrap="square" lIns="0" tIns="0" rIns="0" bIns="0" anchor="t">
              <a:spAutoFit/>
            </a:bodyPr>
            <a:lstStyle/>
            <a:p>
              <a:pPr marL="0" indent="0" algn="l" defTabSz="914400" rtl="0" eaLnBrk="1" latinLnBrk="0" hangingPunct="1">
                <a:buFontTx/>
                <a:buNone/>
              </a:pPr>
              <a:r>
                <a:rPr lang="en-US" altLang="ko-KR" sz="2800" b="1" spc="-140" dirty="0">
                  <a:latin typeface="맑은 고딕" charset="0"/>
                  <a:ea typeface="맑은 고딕" charset="0"/>
                </a:rPr>
                <a:t>Dart</a:t>
              </a:r>
              <a:r>
                <a:rPr lang="ko-KR" altLang="en-US" sz="2800" b="1" spc="-140" dirty="0">
                  <a:latin typeface="맑은 고딕" charset="0"/>
                  <a:ea typeface="맑은 고딕" charset="0"/>
                </a:rPr>
                <a:t> </a:t>
              </a:r>
              <a:r>
                <a:rPr lang="en-US" altLang="ko-KR" sz="2800" b="1" spc="-140" dirty="0">
                  <a:latin typeface="맑은 고딕" charset="0"/>
                  <a:ea typeface="맑은 고딕" charset="0"/>
                </a:rPr>
                <a:t>Practice #1 – Hello World</a:t>
              </a:r>
              <a:endParaRPr lang="ko-KR" altLang="en-US" sz="2800" b="1" dirty="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28" name="도형 149">
            <a:extLst>
              <a:ext uri="{FF2B5EF4-FFF2-40B4-BE49-F238E27FC236}">
                <a16:creationId xmlns:a16="http://schemas.microsoft.com/office/drawing/2014/main" id="{57F39922-CB89-675E-8263-EB033BB04F1B}"/>
              </a:ext>
            </a:extLst>
          </p:cNvPr>
          <p:cNvSpPr>
            <a:spLocks/>
          </p:cNvSpPr>
          <p:nvPr/>
        </p:nvSpPr>
        <p:spPr>
          <a:xfrm>
            <a:off x="120650" y="262890"/>
            <a:ext cx="67310" cy="532765"/>
          </a:xfrm>
          <a:prstGeom prst="rect">
            <a:avLst/>
          </a:prstGeom>
          <a:solidFill>
            <a:srgbClr val="1F2448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100">
              <a:noFill/>
              <a:latin typeface="맑은 고딕" charset="0"/>
              <a:ea typeface="Pretendard Medium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97F4C77-D40E-0935-0B93-00F8FDEE2A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837" y="1142194"/>
            <a:ext cx="8107961" cy="2888630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4D170667-F401-4AE5-A017-72578582554B}"/>
              </a:ext>
            </a:extLst>
          </p:cNvPr>
          <p:cNvGrpSpPr/>
          <p:nvPr/>
        </p:nvGrpSpPr>
        <p:grpSpPr>
          <a:xfrm>
            <a:off x="293837" y="4132283"/>
            <a:ext cx="6680892" cy="2492451"/>
            <a:chOff x="293837" y="4132283"/>
            <a:chExt cx="6680892" cy="2492451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C6FCC95D-B3FC-196E-0C05-B3E67703E26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3837" y="4132283"/>
              <a:ext cx="6680892" cy="2492451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9330EE28-D828-1EC5-13C2-C61B7E1B8D5F}"/>
                </a:ext>
              </a:extLst>
            </p:cNvPr>
            <p:cNvSpPr txBox="1"/>
            <p:nvPr/>
          </p:nvSpPr>
          <p:spPr>
            <a:xfrm>
              <a:off x="2740939" y="4238417"/>
              <a:ext cx="4233789" cy="338554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rgbClr val="0070C0"/>
                  </a:solidFill>
                </a:rPr>
                <a:t>파일 </a:t>
              </a:r>
              <a:r>
                <a:rPr lang="ko-KR" altLang="en-US" sz="1600" dirty="0" err="1">
                  <a:solidFill>
                    <a:srgbClr val="0070C0"/>
                  </a:solidFill>
                </a:rPr>
                <a:t>더블클릭하여</a:t>
              </a:r>
              <a:r>
                <a:rPr lang="ko-KR" altLang="en-US" sz="1600" dirty="0">
                  <a:solidFill>
                    <a:srgbClr val="0070C0"/>
                  </a:solidFill>
                </a:rPr>
                <a:t> 실행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10500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48"/>
          <p:cNvGrpSpPr/>
          <p:nvPr/>
        </p:nvGrpSpPr>
        <p:grpSpPr>
          <a:xfrm>
            <a:off x="346710" y="373380"/>
            <a:ext cx="5951855" cy="431165"/>
            <a:chOff x="346710" y="1049020"/>
            <a:chExt cx="5951855" cy="431165"/>
          </a:xfrm>
        </p:grpSpPr>
        <p:pic>
          <p:nvPicPr>
            <p:cNvPr id="7" name="그림 44" descr="C:/Users/D83/AppData/Roaming/PolarisOffice/ETemp/14508_19514240/fImage11322411478.emf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6710" y="1097280"/>
              <a:ext cx="363855" cy="328295"/>
            </a:xfrm>
            <a:prstGeom prst="rect">
              <a:avLst/>
            </a:prstGeom>
            <a:noFill/>
          </p:spPr>
        </p:pic>
        <p:sp>
          <p:nvSpPr>
            <p:cNvPr id="8" name="텍스트 상자 45"/>
            <p:cNvSpPr txBox="1">
              <a:spLocks/>
            </p:cNvSpPr>
            <p:nvPr/>
          </p:nvSpPr>
          <p:spPr>
            <a:xfrm>
              <a:off x="811530" y="1049020"/>
              <a:ext cx="5487035" cy="431165"/>
            </a:xfrm>
            <a:prstGeom prst="rect">
              <a:avLst/>
            </a:prstGeom>
            <a:noFill/>
          </p:spPr>
          <p:txBody>
            <a:bodyPr vert="horz" wrap="square" lIns="0" tIns="0" rIns="0" bIns="0" anchor="t">
              <a:spAutoFit/>
            </a:bodyPr>
            <a:lstStyle/>
            <a:p>
              <a:pPr marL="0" indent="0" algn="l" defTabSz="914400" rtl="0" eaLnBrk="1" latinLnBrk="0" hangingPunct="1">
                <a:buFontTx/>
                <a:buNone/>
              </a:pPr>
              <a:r>
                <a:rPr lang="en-US" altLang="ko-KR" sz="2800" b="1" spc="-140" dirty="0">
                  <a:latin typeface="맑은 고딕" charset="0"/>
                  <a:ea typeface="맑은 고딕" charset="0"/>
                </a:rPr>
                <a:t>Dart</a:t>
              </a:r>
              <a:r>
                <a:rPr lang="ko-KR" altLang="en-US" sz="2800" b="1" spc="-140" dirty="0">
                  <a:latin typeface="맑은 고딕" charset="0"/>
                  <a:ea typeface="맑은 고딕" charset="0"/>
                </a:rPr>
                <a:t> </a:t>
              </a:r>
              <a:r>
                <a:rPr lang="en-US" altLang="ko-KR" sz="2800" b="1" spc="-140" dirty="0">
                  <a:latin typeface="맑은 고딕" charset="0"/>
                  <a:ea typeface="맑은 고딕" charset="0"/>
                </a:rPr>
                <a:t>Practice #2 – Language Tour</a:t>
              </a:r>
              <a:endParaRPr lang="ko-KR" altLang="en-US" sz="2800" b="1" dirty="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28" name="도형 149">
            <a:extLst>
              <a:ext uri="{FF2B5EF4-FFF2-40B4-BE49-F238E27FC236}">
                <a16:creationId xmlns:a16="http://schemas.microsoft.com/office/drawing/2014/main" id="{57F39922-CB89-675E-8263-EB033BB04F1B}"/>
              </a:ext>
            </a:extLst>
          </p:cNvPr>
          <p:cNvSpPr>
            <a:spLocks/>
          </p:cNvSpPr>
          <p:nvPr/>
        </p:nvSpPr>
        <p:spPr>
          <a:xfrm>
            <a:off x="120650" y="262890"/>
            <a:ext cx="67310" cy="532765"/>
          </a:xfrm>
          <a:prstGeom prst="rect">
            <a:avLst/>
          </a:prstGeom>
          <a:solidFill>
            <a:srgbClr val="1F2448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100">
              <a:noFill/>
              <a:latin typeface="맑은 고딕" charset="0"/>
              <a:ea typeface="Pretendard Medium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250DC7-6A05-D571-7D13-2E26E6EC68CA}"/>
              </a:ext>
            </a:extLst>
          </p:cNvPr>
          <p:cNvSpPr txBox="1"/>
          <p:nvPr/>
        </p:nvSpPr>
        <p:spPr>
          <a:xfrm>
            <a:off x="6527800" y="479907"/>
            <a:ext cx="3378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3"/>
              </a:rPr>
              <a:t>https://dart-ko.dev/language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BD187FD-1E58-722D-9C93-92D06FE92FC9}"/>
              </a:ext>
            </a:extLst>
          </p:cNvPr>
          <p:cNvSpPr txBox="1"/>
          <p:nvPr/>
        </p:nvSpPr>
        <p:spPr>
          <a:xfrm>
            <a:off x="1793025" y="1636725"/>
            <a:ext cx="60949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4"/>
              </a:rPr>
              <a:t>https://dart-ko.dev/language/variables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637208-828B-45C3-C84C-2A8AFA71BA46}"/>
              </a:ext>
            </a:extLst>
          </p:cNvPr>
          <p:cNvSpPr txBox="1"/>
          <p:nvPr/>
        </p:nvSpPr>
        <p:spPr>
          <a:xfrm>
            <a:off x="247135" y="1186249"/>
            <a:ext cx="5431295" cy="37782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</a:rPr>
              <a:t>언어 공부할 때 기본적으로 알아 두어야 할 사항</a:t>
            </a:r>
            <a:endParaRPr lang="en-US" altLang="ko-KR" dirty="0">
              <a:latin typeface="+mn-ea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>
                <a:solidFill>
                  <a:srgbClr val="0070C0"/>
                </a:solidFill>
                <a:latin typeface="+mn-ea"/>
              </a:rPr>
              <a:t>변수</a:t>
            </a:r>
            <a:endParaRPr lang="en-US" altLang="ko-KR" dirty="0">
              <a:solidFill>
                <a:srgbClr val="0070C0"/>
              </a:solidFill>
              <a:latin typeface="+mn-ea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>
                <a:latin typeface="+mn-ea"/>
              </a:rPr>
              <a:t>자료형</a:t>
            </a:r>
            <a:endParaRPr lang="en-US" altLang="ko-KR" dirty="0">
              <a:latin typeface="+mn-ea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>
                <a:latin typeface="+mn-ea"/>
              </a:rPr>
              <a:t>연산자</a:t>
            </a:r>
            <a:endParaRPr lang="en-US" altLang="ko-KR" dirty="0">
              <a:latin typeface="+mn-ea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>
                <a:latin typeface="+mn-ea"/>
              </a:rPr>
              <a:t>조건문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 err="1">
                <a:latin typeface="+mn-ea"/>
              </a:rPr>
              <a:t>반복문</a:t>
            </a:r>
            <a:endParaRPr lang="en-US" altLang="ko-KR" dirty="0">
              <a:latin typeface="+mn-ea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>
                <a:latin typeface="+mn-ea"/>
              </a:rPr>
              <a:t>함수</a:t>
            </a:r>
            <a:endParaRPr lang="en-US" altLang="ko-KR" dirty="0">
              <a:latin typeface="+mn-ea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>
                <a:latin typeface="+mn-ea"/>
              </a:rPr>
              <a:t>객체</a:t>
            </a:r>
            <a:r>
              <a:rPr lang="en-US" altLang="ko-KR" dirty="0">
                <a:latin typeface="+mn-ea"/>
              </a:rPr>
              <a:t>(</a:t>
            </a:r>
            <a:r>
              <a:rPr lang="ko-KR" altLang="en-US" dirty="0">
                <a:latin typeface="+mn-ea"/>
              </a:rPr>
              <a:t>클래스</a:t>
            </a:r>
            <a:r>
              <a:rPr lang="en-US" altLang="ko-KR" dirty="0">
                <a:latin typeface="+mn-ea"/>
              </a:rPr>
              <a:t>)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>
                <a:solidFill>
                  <a:srgbClr val="FF0000"/>
                </a:solidFill>
                <a:latin typeface="+mn-ea"/>
              </a:rPr>
              <a:t>동시성</a:t>
            </a:r>
            <a:endParaRPr lang="en-US" altLang="ko-KR" dirty="0">
              <a:solidFill>
                <a:srgbClr val="FF0000"/>
              </a:solidFill>
              <a:latin typeface="+mn-ea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dirty="0">
                <a:solidFill>
                  <a:srgbClr val="FF0000"/>
                </a:solidFill>
                <a:latin typeface="+mn-ea"/>
              </a:rPr>
              <a:t>Null</a:t>
            </a:r>
            <a:r>
              <a:rPr lang="ko-KR" altLang="en-US" dirty="0">
                <a:solidFill>
                  <a:srgbClr val="FF0000"/>
                </a:solidFill>
                <a:latin typeface="+mn-ea"/>
              </a:rPr>
              <a:t> </a:t>
            </a:r>
            <a:r>
              <a:rPr lang="en-US" altLang="ko-KR" dirty="0">
                <a:solidFill>
                  <a:srgbClr val="FF0000"/>
                </a:solidFill>
                <a:latin typeface="+mn-ea"/>
              </a:rPr>
              <a:t>safety</a:t>
            </a:r>
            <a:endParaRPr lang="ko-KR" altLang="en-US" dirty="0">
              <a:solidFill>
                <a:srgbClr val="FF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218965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5B6C98-A006-CA02-D089-2D2330E38B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48">
            <a:extLst>
              <a:ext uri="{FF2B5EF4-FFF2-40B4-BE49-F238E27FC236}">
                <a16:creationId xmlns:a16="http://schemas.microsoft.com/office/drawing/2014/main" id="{60283B6F-FD73-47A2-53E6-2ECC7769B5FF}"/>
              </a:ext>
            </a:extLst>
          </p:cNvPr>
          <p:cNvGrpSpPr/>
          <p:nvPr/>
        </p:nvGrpSpPr>
        <p:grpSpPr>
          <a:xfrm>
            <a:off x="346710" y="373380"/>
            <a:ext cx="5951855" cy="431165"/>
            <a:chOff x="346710" y="1049020"/>
            <a:chExt cx="5951855" cy="431165"/>
          </a:xfrm>
        </p:grpSpPr>
        <p:pic>
          <p:nvPicPr>
            <p:cNvPr id="7" name="그림 44" descr="C:/Users/D83/AppData/Roaming/PolarisOffice/ETemp/14508_19514240/fImage11322411478.emf">
              <a:extLst>
                <a:ext uri="{FF2B5EF4-FFF2-40B4-BE49-F238E27FC236}">
                  <a16:creationId xmlns:a16="http://schemas.microsoft.com/office/drawing/2014/main" id="{E2E094E6-B96B-6092-D7DD-D520B2A4DE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6710" y="1097280"/>
              <a:ext cx="363855" cy="328295"/>
            </a:xfrm>
            <a:prstGeom prst="rect">
              <a:avLst/>
            </a:prstGeom>
            <a:noFill/>
          </p:spPr>
        </p:pic>
        <p:sp>
          <p:nvSpPr>
            <p:cNvPr id="8" name="텍스트 상자 45">
              <a:extLst>
                <a:ext uri="{FF2B5EF4-FFF2-40B4-BE49-F238E27FC236}">
                  <a16:creationId xmlns:a16="http://schemas.microsoft.com/office/drawing/2014/main" id="{34399808-9752-79FC-602C-A641C319525A}"/>
                </a:ext>
              </a:extLst>
            </p:cNvPr>
            <p:cNvSpPr txBox="1">
              <a:spLocks/>
            </p:cNvSpPr>
            <p:nvPr/>
          </p:nvSpPr>
          <p:spPr>
            <a:xfrm>
              <a:off x="811530" y="1049020"/>
              <a:ext cx="5487035" cy="431165"/>
            </a:xfrm>
            <a:prstGeom prst="rect">
              <a:avLst/>
            </a:prstGeom>
            <a:noFill/>
          </p:spPr>
          <p:txBody>
            <a:bodyPr vert="horz" wrap="square" lIns="0" tIns="0" rIns="0" bIns="0" anchor="t">
              <a:spAutoFit/>
            </a:bodyPr>
            <a:lstStyle/>
            <a:p>
              <a:pPr marL="0" indent="0" algn="l" defTabSz="914400" rtl="0" eaLnBrk="1" latinLnBrk="0" hangingPunct="1">
                <a:buFontTx/>
                <a:buNone/>
              </a:pPr>
              <a:r>
                <a:rPr lang="en-US" altLang="ko-KR" sz="2800" b="1" spc="-140" dirty="0">
                  <a:latin typeface="맑은 고딕" charset="0"/>
                  <a:ea typeface="맑은 고딕" charset="0"/>
                </a:rPr>
                <a:t>Dart</a:t>
              </a:r>
              <a:r>
                <a:rPr lang="ko-KR" altLang="en-US" sz="2800" b="1" spc="-140" dirty="0">
                  <a:latin typeface="맑은 고딕" charset="0"/>
                  <a:ea typeface="맑은 고딕" charset="0"/>
                </a:rPr>
                <a:t> </a:t>
              </a:r>
              <a:r>
                <a:rPr lang="en-US" altLang="ko-KR" sz="2800" b="1" spc="-140" dirty="0">
                  <a:latin typeface="맑은 고딕" charset="0"/>
                  <a:ea typeface="맑은 고딕" charset="0"/>
                </a:rPr>
                <a:t>Practice #2 – Language Tour</a:t>
              </a:r>
              <a:endParaRPr lang="ko-KR" altLang="en-US" sz="2800" b="1" dirty="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28" name="도형 149">
            <a:extLst>
              <a:ext uri="{FF2B5EF4-FFF2-40B4-BE49-F238E27FC236}">
                <a16:creationId xmlns:a16="http://schemas.microsoft.com/office/drawing/2014/main" id="{16336906-8AE5-E98D-0F14-65AEEBBE0087}"/>
              </a:ext>
            </a:extLst>
          </p:cNvPr>
          <p:cNvSpPr>
            <a:spLocks/>
          </p:cNvSpPr>
          <p:nvPr/>
        </p:nvSpPr>
        <p:spPr>
          <a:xfrm>
            <a:off x="120650" y="262890"/>
            <a:ext cx="67310" cy="532765"/>
          </a:xfrm>
          <a:prstGeom prst="rect">
            <a:avLst/>
          </a:prstGeom>
          <a:solidFill>
            <a:srgbClr val="1F2448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100">
              <a:noFill/>
              <a:latin typeface="맑은 고딕" charset="0"/>
              <a:ea typeface="Pretendard Medium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567D663-6454-B7AC-37E1-617DEC6C51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965" y="952500"/>
            <a:ext cx="4997855" cy="5727700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DFFCC4F-FC31-F91A-A8B7-2AD54F4E0E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9385" y="1772952"/>
            <a:ext cx="6049219" cy="4086795"/>
          </a:xfrm>
          <a:prstGeom prst="rect">
            <a:avLst/>
          </a:prstGeom>
          <a:ln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41108975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93BB66-610A-F8EC-F926-A4D0FF855F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48">
            <a:extLst>
              <a:ext uri="{FF2B5EF4-FFF2-40B4-BE49-F238E27FC236}">
                <a16:creationId xmlns:a16="http://schemas.microsoft.com/office/drawing/2014/main" id="{94DC7964-3B6A-D3E2-543F-614D7308A92B}"/>
              </a:ext>
            </a:extLst>
          </p:cNvPr>
          <p:cNvGrpSpPr/>
          <p:nvPr/>
        </p:nvGrpSpPr>
        <p:grpSpPr>
          <a:xfrm>
            <a:off x="346710" y="373380"/>
            <a:ext cx="5951855" cy="431165"/>
            <a:chOff x="346710" y="1049020"/>
            <a:chExt cx="5951855" cy="431165"/>
          </a:xfrm>
        </p:grpSpPr>
        <p:pic>
          <p:nvPicPr>
            <p:cNvPr id="7" name="그림 44" descr="C:/Users/D83/AppData/Roaming/PolarisOffice/ETemp/14508_19514240/fImage11322411478.emf">
              <a:extLst>
                <a:ext uri="{FF2B5EF4-FFF2-40B4-BE49-F238E27FC236}">
                  <a16:creationId xmlns:a16="http://schemas.microsoft.com/office/drawing/2014/main" id="{8435C275-3902-BDDE-E8BF-D046B82F22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6710" y="1097280"/>
              <a:ext cx="363855" cy="328295"/>
            </a:xfrm>
            <a:prstGeom prst="rect">
              <a:avLst/>
            </a:prstGeom>
            <a:noFill/>
          </p:spPr>
        </p:pic>
        <p:sp>
          <p:nvSpPr>
            <p:cNvPr id="8" name="텍스트 상자 45">
              <a:extLst>
                <a:ext uri="{FF2B5EF4-FFF2-40B4-BE49-F238E27FC236}">
                  <a16:creationId xmlns:a16="http://schemas.microsoft.com/office/drawing/2014/main" id="{C4012563-D9EB-B122-4372-4C02413842A9}"/>
                </a:ext>
              </a:extLst>
            </p:cNvPr>
            <p:cNvSpPr txBox="1">
              <a:spLocks/>
            </p:cNvSpPr>
            <p:nvPr/>
          </p:nvSpPr>
          <p:spPr>
            <a:xfrm>
              <a:off x="811530" y="1049020"/>
              <a:ext cx="5487035" cy="431165"/>
            </a:xfrm>
            <a:prstGeom prst="rect">
              <a:avLst/>
            </a:prstGeom>
            <a:noFill/>
          </p:spPr>
          <p:txBody>
            <a:bodyPr vert="horz" wrap="square" lIns="0" tIns="0" rIns="0" bIns="0" anchor="t">
              <a:spAutoFit/>
            </a:bodyPr>
            <a:lstStyle/>
            <a:p>
              <a:pPr marL="0" indent="0" algn="l" defTabSz="914400" rtl="0" eaLnBrk="1" latinLnBrk="0" hangingPunct="1">
                <a:buFontTx/>
                <a:buNone/>
              </a:pPr>
              <a:r>
                <a:rPr lang="en-US" altLang="ko-KR" sz="2800" b="1" spc="-140" dirty="0">
                  <a:latin typeface="맑은 고딕" charset="0"/>
                  <a:ea typeface="맑은 고딕" charset="0"/>
                </a:rPr>
                <a:t>Dart</a:t>
              </a:r>
              <a:r>
                <a:rPr lang="ko-KR" altLang="en-US" sz="2800" b="1" spc="-140" dirty="0">
                  <a:latin typeface="맑은 고딕" charset="0"/>
                  <a:ea typeface="맑은 고딕" charset="0"/>
                </a:rPr>
                <a:t> </a:t>
              </a:r>
              <a:r>
                <a:rPr lang="en-US" altLang="ko-KR" sz="2800" b="1" spc="-140" dirty="0">
                  <a:latin typeface="맑은 고딕" charset="0"/>
                  <a:ea typeface="맑은 고딕" charset="0"/>
                </a:rPr>
                <a:t>Practice #2 – Language Tour</a:t>
              </a:r>
              <a:endParaRPr lang="ko-KR" altLang="en-US" sz="2800" b="1" dirty="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28" name="도형 149">
            <a:extLst>
              <a:ext uri="{FF2B5EF4-FFF2-40B4-BE49-F238E27FC236}">
                <a16:creationId xmlns:a16="http://schemas.microsoft.com/office/drawing/2014/main" id="{D7139553-A0F7-A071-0AEA-B5667D284219}"/>
              </a:ext>
            </a:extLst>
          </p:cNvPr>
          <p:cNvSpPr>
            <a:spLocks/>
          </p:cNvSpPr>
          <p:nvPr/>
        </p:nvSpPr>
        <p:spPr>
          <a:xfrm>
            <a:off x="120650" y="262890"/>
            <a:ext cx="67310" cy="532765"/>
          </a:xfrm>
          <a:prstGeom prst="rect">
            <a:avLst/>
          </a:prstGeom>
          <a:solidFill>
            <a:srgbClr val="1F2448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100">
              <a:noFill/>
              <a:latin typeface="맑은 고딕" charset="0"/>
              <a:ea typeface="Pretendard Medium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2256AD3-6A32-9726-B651-12A890C3CD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181" y="1023575"/>
            <a:ext cx="5944430" cy="5191850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652C5ED-F70E-4E3A-52AE-74892EC83A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2390" y="1404655"/>
            <a:ext cx="5953956" cy="4048690"/>
          </a:xfrm>
          <a:prstGeom prst="rect">
            <a:avLst/>
          </a:prstGeom>
          <a:ln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591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CB82E5-1ADC-BFD3-51C1-A0991AAAD8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48">
            <a:extLst>
              <a:ext uri="{FF2B5EF4-FFF2-40B4-BE49-F238E27FC236}">
                <a16:creationId xmlns:a16="http://schemas.microsoft.com/office/drawing/2014/main" id="{B404A4B8-CB56-7426-6885-5C83DBF1D5D4}"/>
              </a:ext>
            </a:extLst>
          </p:cNvPr>
          <p:cNvGrpSpPr/>
          <p:nvPr/>
        </p:nvGrpSpPr>
        <p:grpSpPr>
          <a:xfrm>
            <a:off x="346710" y="373380"/>
            <a:ext cx="5951855" cy="431165"/>
            <a:chOff x="346710" y="1049020"/>
            <a:chExt cx="5951855" cy="431165"/>
          </a:xfrm>
        </p:grpSpPr>
        <p:pic>
          <p:nvPicPr>
            <p:cNvPr id="7" name="그림 44" descr="C:/Users/D83/AppData/Roaming/PolarisOffice/ETemp/14508_19514240/fImage11322411478.emf">
              <a:extLst>
                <a:ext uri="{FF2B5EF4-FFF2-40B4-BE49-F238E27FC236}">
                  <a16:creationId xmlns:a16="http://schemas.microsoft.com/office/drawing/2014/main" id="{D9EDF9F9-1BD0-F789-EB03-FFC8F8EDA1D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6710" y="1097280"/>
              <a:ext cx="363855" cy="328295"/>
            </a:xfrm>
            <a:prstGeom prst="rect">
              <a:avLst/>
            </a:prstGeom>
            <a:noFill/>
          </p:spPr>
        </p:pic>
        <p:sp>
          <p:nvSpPr>
            <p:cNvPr id="8" name="텍스트 상자 45">
              <a:extLst>
                <a:ext uri="{FF2B5EF4-FFF2-40B4-BE49-F238E27FC236}">
                  <a16:creationId xmlns:a16="http://schemas.microsoft.com/office/drawing/2014/main" id="{096EDD1B-C096-98FF-39A2-A46E8DE9CE5B}"/>
                </a:ext>
              </a:extLst>
            </p:cNvPr>
            <p:cNvSpPr txBox="1">
              <a:spLocks/>
            </p:cNvSpPr>
            <p:nvPr/>
          </p:nvSpPr>
          <p:spPr>
            <a:xfrm>
              <a:off x="811530" y="1049020"/>
              <a:ext cx="5487035" cy="431165"/>
            </a:xfrm>
            <a:prstGeom prst="rect">
              <a:avLst/>
            </a:prstGeom>
            <a:noFill/>
          </p:spPr>
          <p:txBody>
            <a:bodyPr vert="horz" wrap="square" lIns="0" tIns="0" rIns="0" bIns="0" anchor="t">
              <a:spAutoFit/>
            </a:bodyPr>
            <a:lstStyle/>
            <a:p>
              <a:pPr marL="0" indent="0" algn="l" defTabSz="914400" rtl="0" eaLnBrk="1" latinLnBrk="0" hangingPunct="1">
                <a:buFontTx/>
                <a:buNone/>
              </a:pPr>
              <a:r>
                <a:rPr lang="en-US" altLang="ko-KR" sz="2800" b="1" spc="-140" dirty="0">
                  <a:latin typeface="맑은 고딕" charset="0"/>
                  <a:ea typeface="맑은 고딕" charset="0"/>
                </a:rPr>
                <a:t>Dart</a:t>
              </a:r>
              <a:r>
                <a:rPr lang="ko-KR" altLang="en-US" sz="2800" b="1" spc="-140" dirty="0">
                  <a:latin typeface="맑은 고딕" charset="0"/>
                  <a:ea typeface="맑은 고딕" charset="0"/>
                </a:rPr>
                <a:t> </a:t>
              </a:r>
              <a:r>
                <a:rPr lang="en-US" altLang="ko-KR" sz="2800" b="1" spc="-140" dirty="0">
                  <a:latin typeface="맑은 고딕" charset="0"/>
                  <a:ea typeface="맑은 고딕" charset="0"/>
                </a:rPr>
                <a:t>Practice #2 – Language Tour</a:t>
              </a:r>
              <a:endParaRPr lang="ko-KR" altLang="en-US" sz="2800" b="1" dirty="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28" name="도형 149">
            <a:extLst>
              <a:ext uri="{FF2B5EF4-FFF2-40B4-BE49-F238E27FC236}">
                <a16:creationId xmlns:a16="http://schemas.microsoft.com/office/drawing/2014/main" id="{066609E5-46E5-E893-7989-A45DEC79626C}"/>
              </a:ext>
            </a:extLst>
          </p:cNvPr>
          <p:cNvSpPr>
            <a:spLocks/>
          </p:cNvSpPr>
          <p:nvPr/>
        </p:nvSpPr>
        <p:spPr>
          <a:xfrm>
            <a:off x="120650" y="262890"/>
            <a:ext cx="67310" cy="532765"/>
          </a:xfrm>
          <a:prstGeom prst="rect">
            <a:avLst/>
          </a:prstGeom>
          <a:solidFill>
            <a:srgbClr val="1F2448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100">
              <a:noFill/>
              <a:latin typeface="맑은 고딕" charset="0"/>
              <a:ea typeface="Pretendard Medium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A57DC21-2055-5C8F-C052-84507BD891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638" y="947338"/>
            <a:ext cx="6218152" cy="4485881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251AC19-B842-0DBF-C804-A88CBFE4F0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1451" y="2746119"/>
            <a:ext cx="5012708" cy="26871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6841698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art product logo">
            <a:extLst>
              <a:ext uri="{FF2B5EF4-FFF2-40B4-BE49-F238E27FC236}">
                <a16:creationId xmlns:a16="http://schemas.microsoft.com/office/drawing/2014/main" id="{345BDCB2-53C5-D18A-8AE9-B71269CF51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9506" y="2886122"/>
            <a:ext cx="3392987" cy="1085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텍스트 상자 314">
            <a:extLst>
              <a:ext uri="{FF2B5EF4-FFF2-40B4-BE49-F238E27FC236}">
                <a16:creationId xmlns:a16="http://schemas.microsoft.com/office/drawing/2014/main" id="{648179CF-E374-FAAE-9594-74E9F08A1782}"/>
              </a:ext>
            </a:extLst>
          </p:cNvPr>
          <p:cNvSpPr txBox="1">
            <a:spLocks/>
          </p:cNvSpPr>
          <p:nvPr/>
        </p:nvSpPr>
        <p:spPr>
          <a:xfrm>
            <a:off x="3536950" y="1406525"/>
            <a:ext cx="1711325" cy="384721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lang="en-US" altLang="ko-KR" sz="1900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5</a:t>
            </a:r>
            <a:r>
              <a:rPr lang="ko-KR" altLang="en-US" sz="1900" b="0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주차 </a:t>
            </a:r>
            <a:r>
              <a:rPr lang="en-US" altLang="ko-KR" sz="1900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1</a:t>
            </a:r>
            <a:r>
              <a:rPr lang="ko-KR" altLang="en-US" sz="1900" b="0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차시</a:t>
            </a:r>
          </a:p>
        </p:txBody>
      </p:sp>
      <p:sp>
        <p:nvSpPr>
          <p:cNvPr id="5" name="텍스트 상자 314">
            <a:extLst>
              <a:ext uri="{FF2B5EF4-FFF2-40B4-BE49-F238E27FC236}">
                <a16:creationId xmlns:a16="http://schemas.microsoft.com/office/drawing/2014/main" id="{E9FAA9D6-6E72-EC28-4D3F-FAA8A7BE1F88}"/>
              </a:ext>
            </a:extLst>
          </p:cNvPr>
          <p:cNvSpPr txBox="1">
            <a:spLocks/>
          </p:cNvSpPr>
          <p:nvPr/>
        </p:nvSpPr>
        <p:spPr>
          <a:xfrm>
            <a:off x="2249715" y="4818204"/>
            <a:ext cx="6570436" cy="446276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lang="en-US" altLang="ko-KR" sz="2250" b="0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2025. </a:t>
            </a:r>
            <a:r>
              <a:rPr lang="en-US" altLang="ko-KR" sz="2250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04</a:t>
            </a:r>
            <a:r>
              <a:rPr lang="en-US" altLang="ko-KR" sz="2250" b="0" dirty="0">
                <a:solidFill>
                  <a:schemeClr val="bg1"/>
                </a:solidFill>
                <a:latin typeface="맑은 고딕" charset="0"/>
                <a:ea typeface="맑은 고딕" charset="0"/>
              </a:rPr>
              <a:t>. </a:t>
            </a:r>
            <a:r>
              <a:rPr lang="en-US" altLang="ko-KR" sz="2250">
                <a:solidFill>
                  <a:schemeClr val="bg1"/>
                </a:solidFill>
                <a:latin typeface="맑은 고딕" charset="0"/>
                <a:ea typeface="맑은 고딕" charset="0"/>
              </a:rPr>
              <a:t>02.</a:t>
            </a:r>
            <a:endParaRPr lang="ko-KR" altLang="en-US" sz="2250" b="0" dirty="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72606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48"/>
          <p:cNvGrpSpPr/>
          <p:nvPr/>
        </p:nvGrpSpPr>
        <p:grpSpPr>
          <a:xfrm>
            <a:off x="346710" y="373380"/>
            <a:ext cx="5951855" cy="431165"/>
            <a:chOff x="346710" y="1049020"/>
            <a:chExt cx="5951855" cy="431165"/>
          </a:xfrm>
        </p:grpSpPr>
        <p:pic>
          <p:nvPicPr>
            <p:cNvPr id="7" name="그림 44" descr="C:/Users/D83/AppData/Roaming/PolarisOffice/ETemp/14508_19514240/fImage11322411478.emf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6710" y="1097280"/>
              <a:ext cx="363855" cy="328295"/>
            </a:xfrm>
            <a:prstGeom prst="rect">
              <a:avLst/>
            </a:prstGeom>
            <a:noFill/>
          </p:spPr>
        </p:pic>
        <p:sp>
          <p:nvSpPr>
            <p:cNvPr id="8" name="텍스트 상자 45"/>
            <p:cNvSpPr txBox="1">
              <a:spLocks/>
            </p:cNvSpPr>
            <p:nvPr/>
          </p:nvSpPr>
          <p:spPr>
            <a:xfrm>
              <a:off x="811530" y="1049020"/>
              <a:ext cx="5487035" cy="431165"/>
            </a:xfrm>
            <a:prstGeom prst="rect">
              <a:avLst/>
            </a:prstGeom>
            <a:noFill/>
          </p:spPr>
          <p:txBody>
            <a:bodyPr vert="horz" wrap="square" lIns="0" tIns="0" rIns="0" bIns="0" anchor="t">
              <a:spAutoFit/>
            </a:bodyPr>
            <a:lstStyle/>
            <a:p>
              <a:pPr marL="0" indent="0" algn="l" defTabSz="914400" rtl="0" eaLnBrk="1" latinLnBrk="0" hangingPunct="1">
                <a:buFontTx/>
                <a:buNone/>
              </a:pPr>
              <a:r>
                <a:rPr lang="en-US" altLang="ko-KR" sz="2800" b="1" spc="-140" dirty="0">
                  <a:latin typeface="맑은 고딕" charset="0"/>
                  <a:ea typeface="맑은 고딕" charset="0"/>
                </a:rPr>
                <a:t>Dart</a:t>
              </a:r>
              <a:r>
                <a:rPr lang="ko-KR" altLang="en-US" sz="2800" b="1" spc="-140" dirty="0">
                  <a:latin typeface="맑은 고딕" charset="0"/>
                  <a:ea typeface="맑은 고딕" charset="0"/>
                </a:rPr>
                <a:t> </a:t>
              </a:r>
              <a:r>
                <a:rPr lang="en-US" altLang="ko-KR" sz="2800" b="1" spc="-140" dirty="0">
                  <a:latin typeface="맑은 고딕" charset="0"/>
                  <a:ea typeface="맑은 고딕" charset="0"/>
                </a:rPr>
                <a:t>Practice #2 – Language Tour</a:t>
              </a:r>
              <a:endParaRPr lang="ko-KR" altLang="en-US" sz="2800" b="1" dirty="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28" name="도형 149">
            <a:extLst>
              <a:ext uri="{FF2B5EF4-FFF2-40B4-BE49-F238E27FC236}">
                <a16:creationId xmlns:a16="http://schemas.microsoft.com/office/drawing/2014/main" id="{57F39922-CB89-675E-8263-EB033BB04F1B}"/>
              </a:ext>
            </a:extLst>
          </p:cNvPr>
          <p:cNvSpPr>
            <a:spLocks/>
          </p:cNvSpPr>
          <p:nvPr/>
        </p:nvSpPr>
        <p:spPr>
          <a:xfrm>
            <a:off x="120650" y="262890"/>
            <a:ext cx="67310" cy="532765"/>
          </a:xfrm>
          <a:prstGeom prst="rect">
            <a:avLst/>
          </a:prstGeom>
          <a:solidFill>
            <a:srgbClr val="1F2448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100">
              <a:noFill/>
              <a:latin typeface="맑은 고딕" charset="0"/>
              <a:ea typeface="Pretendard Medium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9D6CB52-BB3A-5684-BC3C-F773DE9D600B}"/>
              </a:ext>
            </a:extLst>
          </p:cNvPr>
          <p:cNvSpPr txBox="1"/>
          <p:nvPr/>
        </p:nvSpPr>
        <p:spPr>
          <a:xfrm>
            <a:off x="1841878" y="2093786"/>
            <a:ext cx="48764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3"/>
              </a:rPr>
              <a:t>https://dart-ko.dev/language/built-in-types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2724184-84F7-9BE8-189F-CCDF893D6B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3572" y="1858519"/>
            <a:ext cx="5473653" cy="320110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24E4F97-2037-B87E-6E99-634DA1237144}"/>
              </a:ext>
            </a:extLst>
          </p:cNvPr>
          <p:cNvSpPr txBox="1"/>
          <p:nvPr/>
        </p:nvSpPr>
        <p:spPr>
          <a:xfrm>
            <a:off x="247135" y="1186249"/>
            <a:ext cx="5431295" cy="37782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</a:rPr>
              <a:t>언어 공부할 때 기본적으로 알아 두어야 할 사항</a:t>
            </a:r>
            <a:endParaRPr lang="en-US" altLang="ko-KR" dirty="0">
              <a:latin typeface="+mn-ea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>
                <a:latin typeface="+mn-ea"/>
              </a:rPr>
              <a:t>변수</a:t>
            </a:r>
            <a:endParaRPr lang="en-US" altLang="ko-KR" dirty="0">
              <a:latin typeface="+mn-ea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>
                <a:solidFill>
                  <a:srgbClr val="0070C0"/>
                </a:solidFill>
                <a:latin typeface="+mn-ea"/>
              </a:rPr>
              <a:t>자료형</a:t>
            </a:r>
            <a:endParaRPr lang="en-US" altLang="ko-KR" dirty="0">
              <a:solidFill>
                <a:srgbClr val="0070C0"/>
              </a:solidFill>
              <a:latin typeface="+mn-ea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>
                <a:latin typeface="+mn-ea"/>
              </a:rPr>
              <a:t>연산자</a:t>
            </a:r>
            <a:endParaRPr lang="en-US" altLang="ko-KR" dirty="0">
              <a:latin typeface="+mn-ea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>
                <a:latin typeface="+mn-ea"/>
              </a:rPr>
              <a:t>조건문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 err="1">
                <a:latin typeface="+mn-ea"/>
              </a:rPr>
              <a:t>반복문</a:t>
            </a:r>
            <a:endParaRPr lang="en-US" altLang="ko-KR" dirty="0">
              <a:latin typeface="+mn-ea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>
                <a:latin typeface="+mn-ea"/>
              </a:rPr>
              <a:t>함수</a:t>
            </a:r>
            <a:endParaRPr lang="en-US" altLang="ko-KR" dirty="0">
              <a:latin typeface="+mn-ea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>
                <a:latin typeface="+mn-ea"/>
              </a:rPr>
              <a:t>객체</a:t>
            </a:r>
            <a:r>
              <a:rPr lang="en-US" altLang="ko-KR" dirty="0">
                <a:latin typeface="+mn-ea"/>
              </a:rPr>
              <a:t>(</a:t>
            </a:r>
            <a:r>
              <a:rPr lang="ko-KR" altLang="en-US" dirty="0">
                <a:latin typeface="+mn-ea"/>
              </a:rPr>
              <a:t>클래스</a:t>
            </a:r>
            <a:r>
              <a:rPr lang="en-US" altLang="ko-KR" dirty="0">
                <a:latin typeface="+mn-ea"/>
              </a:rPr>
              <a:t>)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>
                <a:solidFill>
                  <a:srgbClr val="FF0000"/>
                </a:solidFill>
                <a:latin typeface="+mn-ea"/>
              </a:rPr>
              <a:t>동시성</a:t>
            </a:r>
            <a:endParaRPr lang="en-US" altLang="ko-KR" dirty="0">
              <a:solidFill>
                <a:srgbClr val="FF0000"/>
              </a:solidFill>
              <a:latin typeface="+mn-ea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dirty="0">
                <a:solidFill>
                  <a:srgbClr val="FF0000"/>
                </a:solidFill>
                <a:latin typeface="+mn-ea"/>
              </a:rPr>
              <a:t>Null</a:t>
            </a:r>
            <a:r>
              <a:rPr lang="ko-KR" altLang="en-US" dirty="0">
                <a:solidFill>
                  <a:srgbClr val="FF0000"/>
                </a:solidFill>
                <a:latin typeface="+mn-ea"/>
              </a:rPr>
              <a:t> </a:t>
            </a:r>
            <a:r>
              <a:rPr lang="en-US" altLang="ko-KR" dirty="0">
                <a:solidFill>
                  <a:srgbClr val="FF0000"/>
                </a:solidFill>
                <a:latin typeface="+mn-ea"/>
              </a:rPr>
              <a:t>safety</a:t>
            </a:r>
            <a:endParaRPr lang="ko-KR" altLang="en-US" dirty="0">
              <a:solidFill>
                <a:srgbClr val="FF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786135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C3C21C-D6F0-5D96-EE3D-7BA2090132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48">
            <a:extLst>
              <a:ext uri="{FF2B5EF4-FFF2-40B4-BE49-F238E27FC236}">
                <a16:creationId xmlns:a16="http://schemas.microsoft.com/office/drawing/2014/main" id="{81B6E89D-DDCA-803D-4B4D-4463A8A82B40}"/>
              </a:ext>
            </a:extLst>
          </p:cNvPr>
          <p:cNvGrpSpPr/>
          <p:nvPr/>
        </p:nvGrpSpPr>
        <p:grpSpPr>
          <a:xfrm>
            <a:off x="346710" y="373380"/>
            <a:ext cx="5951855" cy="431165"/>
            <a:chOff x="346710" y="1049020"/>
            <a:chExt cx="5951855" cy="431165"/>
          </a:xfrm>
        </p:grpSpPr>
        <p:pic>
          <p:nvPicPr>
            <p:cNvPr id="7" name="그림 44" descr="C:/Users/D83/AppData/Roaming/PolarisOffice/ETemp/14508_19514240/fImage11322411478.emf">
              <a:extLst>
                <a:ext uri="{FF2B5EF4-FFF2-40B4-BE49-F238E27FC236}">
                  <a16:creationId xmlns:a16="http://schemas.microsoft.com/office/drawing/2014/main" id="{25FE7F88-8C6A-F6E5-1C0B-10F4DD58C6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6710" y="1097280"/>
              <a:ext cx="363855" cy="328295"/>
            </a:xfrm>
            <a:prstGeom prst="rect">
              <a:avLst/>
            </a:prstGeom>
            <a:noFill/>
          </p:spPr>
        </p:pic>
        <p:sp>
          <p:nvSpPr>
            <p:cNvPr id="8" name="텍스트 상자 45">
              <a:extLst>
                <a:ext uri="{FF2B5EF4-FFF2-40B4-BE49-F238E27FC236}">
                  <a16:creationId xmlns:a16="http://schemas.microsoft.com/office/drawing/2014/main" id="{11E6262C-F9E5-D66F-3A8D-1264E05A4CDA}"/>
                </a:ext>
              </a:extLst>
            </p:cNvPr>
            <p:cNvSpPr txBox="1">
              <a:spLocks/>
            </p:cNvSpPr>
            <p:nvPr/>
          </p:nvSpPr>
          <p:spPr>
            <a:xfrm>
              <a:off x="811530" y="1049020"/>
              <a:ext cx="5487035" cy="431165"/>
            </a:xfrm>
            <a:prstGeom prst="rect">
              <a:avLst/>
            </a:prstGeom>
            <a:noFill/>
          </p:spPr>
          <p:txBody>
            <a:bodyPr vert="horz" wrap="square" lIns="0" tIns="0" rIns="0" bIns="0" anchor="t">
              <a:spAutoFit/>
            </a:bodyPr>
            <a:lstStyle/>
            <a:p>
              <a:pPr marL="0" indent="0" algn="l" defTabSz="914400" rtl="0" eaLnBrk="1" latinLnBrk="0" hangingPunct="1">
                <a:buFontTx/>
                <a:buNone/>
              </a:pPr>
              <a:r>
                <a:rPr lang="en-US" altLang="ko-KR" sz="2800" b="1" spc="-140" dirty="0">
                  <a:latin typeface="맑은 고딕" charset="0"/>
                  <a:ea typeface="맑은 고딕" charset="0"/>
                </a:rPr>
                <a:t>Dart</a:t>
              </a:r>
              <a:r>
                <a:rPr lang="ko-KR" altLang="en-US" sz="2800" b="1" spc="-140" dirty="0">
                  <a:latin typeface="맑은 고딕" charset="0"/>
                  <a:ea typeface="맑은 고딕" charset="0"/>
                </a:rPr>
                <a:t> </a:t>
              </a:r>
              <a:r>
                <a:rPr lang="en-US" altLang="ko-KR" sz="2800" b="1" spc="-140" dirty="0">
                  <a:latin typeface="맑은 고딕" charset="0"/>
                  <a:ea typeface="맑은 고딕" charset="0"/>
                </a:rPr>
                <a:t>Practice #2 – Language Tour</a:t>
              </a:r>
              <a:endParaRPr lang="ko-KR" altLang="en-US" sz="2800" b="1" dirty="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28" name="도형 149">
            <a:extLst>
              <a:ext uri="{FF2B5EF4-FFF2-40B4-BE49-F238E27FC236}">
                <a16:creationId xmlns:a16="http://schemas.microsoft.com/office/drawing/2014/main" id="{2E6C01C4-71A9-B7C4-3AAB-FE64524DEAD3}"/>
              </a:ext>
            </a:extLst>
          </p:cNvPr>
          <p:cNvSpPr>
            <a:spLocks/>
          </p:cNvSpPr>
          <p:nvPr/>
        </p:nvSpPr>
        <p:spPr>
          <a:xfrm>
            <a:off x="120650" y="262890"/>
            <a:ext cx="67310" cy="532765"/>
          </a:xfrm>
          <a:prstGeom prst="rect">
            <a:avLst/>
          </a:prstGeom>
          <a:solidFill>
            <a:srgbClr val="1F2448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100">
              <a:noFill/>
              <a:latin typeface="맑은 고딕" charset="0"/>
              <a:ea typeface="Pretendard Medium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621944-29DF-BF21-6004-828D887D9795}"/>
              </a:ext>
            </a:extLst>
          </p:cNvPr>
          <p:cNvSpPr txBox="1"/>
          <p:nvPr/>
        </p:nvSpPr>
        <p:spPr>
          <a:xfrm>
            <a:off x="247135" y="1186249"/>
            <a:ext cx="5431295" cy="37782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</a:rPr>
              <a:t>언어 공부할 때 기본적으로 알아 두어야 할 사항</a:t>
            </a:r>
            <a:endParaRPr lang="en-US" altLang="ko-KR" dirty="0">
              <a:latin typeface="+mn-ea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>
                <a:latin typeface="+mn-ea"/>
              </a:rPr>
              <a:t>변수</a:t>
            </a:r>
            <a:endParaRPr lang="en-US" altLang="ko-KR" dirty="0">
              <a:latin typeface="+mn-ea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>
                <a:latin typeface="+mn-ea"/>
              </a:rPr>
              <a:t>자료형</a:t>
            </a:r>
            <a:endParaRPr lang="en-US" altLang="ko-KR" dirty="0">
              <a:latin typeface="+mn-ea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>
                <a:solidFill>
                  <a:srgbClr val="0070C0"/>
                </a:solidFill>
                <a:latin typeface="+mn-ea"/>
              </a:rPr>
              <a:t>연산자</a:t>
            </a:r>
            <a:endParaRPr lang="en-US" altLang="ko-KR" dirty="0">
              <a:solidFill>
                <a:srgbClr val="0070C0"/>
              </a:solidFill>
              <a:latin typeface="+mn-ea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>
                <a:latin typeface="+mn-ea"/>
              </a:rPr>
              <a:t>조건문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 err="1">
                <a:latin typeface="+mn-ea"/>
              </a:rPr>
              <a:t>반복문</a:t>
            </a:r>
            <a:endParaRPr lang="en-US" altLang="ko-KR" dirty="0">
              <a:latin typeface="+mn-ea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>
                <a:latin typeface="+mn-ea"/>
              </a:rPr>
              <a:t>함수</a:t>
            </a:r>
            <a:endParaRPr lang="en-US" altLang="ko-KR" dirty="0">
              <a:latin typeface="+mn-ea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>
                <a:latin typeface="+mn-ea"/>
              </a:rPr>
              <a:t>객체</a:t>
            </a:r>
            <a:r>
              <a:rPr lang="en-US" altLang="ko-KR" dirty="0">
                <a:latin typeface="+mn-ea"/>
              </a:rPr>
              <a:t>(</a:t>
            </a:r>
            <a:r>
              <a:rPr lang="ko-KR" altLang="en-US" dirty="0">
                <a:latin typeface="+mn-ea"/>
              </a:rPr>
              <a:t>클래스</a:t>
            </a:r>
            <a:r>
              <a:rPr lang="en-US" altLang="ko-KR" dirty="0">
                <a:latin typeface="+mn-ea"/>
              </a:rPr>
              <a:t>)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>
                <a:solidFill>
                  <a:srgbClr val="FF0000"/>
                </a:solidFill>
                <a:latin typeface="+mn-ea"/>
              </a:rPr>
              <a:t>동시성</a:t>
            </a:r>
            <a:endParaRPr lang="en-US" altLang="ko-KR" dirty="0">
              <a:solidFill>
                <a:srgbClr val="FF0000"/>
              </a:solidFill>
              <a:latin typeface="+mn-ea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dirty="0">
                <a:solidFill>
                  <a:srgbClr val="FF0000"/>
                </a:solidFill>
                <a:latin typeface="+mn-ea"/>
              </a:rPr>
              <a:t>Null</a:t>
            </a:r>
            <a:r>
              <a:rPr lang="ko-KR" altLang="en-US" dirty="0">
                <a:solidFill>
                  <a:srgbClr val="FF0000"/>
                </a:solidFill>
                <a:latin typeface="+mn-ea"/>
              </a:rPr>
              <a:t> </a:t>
            </a:r>
            <a:r>
              <a:rPr lang="en-US" altLang="ko-KR" dirty="0">
                <a:solidFill>
                  <a:srgbClr val="FF0000"/>
                </a:solidFill>
                <a:latin typeface="+mn-ea"/>
              </a:rPr>
              <a:t>safety</a:t>
            </a:r>
            <a:endParaRPr lang="ko-KR" altLang="en-US" dirty="0">
              <a:solidFill>
                <a:srgbClr val="FF0000"/>
              </a:solidFill>
              <a:latin typeface="+mn-ea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86ACF58-C061-4BFD-9ECC-02AF2BC344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3730" y="1186249"/>
            <a:ext cx="3719714" cy="549806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FD9239E-5F82-099A-8838-7861A1223EA5}"/>
              </a:ext>
            </a:extLst>
          </p:cNvPr>
          <p:cNvSpPr txBox="1"/>
          <p:nvPr/>
        </p:nvSpPr>
        <p:spPr>
          <a:xfrm>
            <a:off x="2962782" y="2464639"/>
            <a:ext cx="45009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4"/>
              </a:rPr>
              <a:t>https://dart-ko.dev/language/operators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856909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48"/>
          <p:cNvGrpSpPr/>
          <p:nvPr/>
        </p:nvGrpSpPr>
        <p:grpSpPr>
          <a:xfrm>
            <a:off x="346710" y="373380"/>
            <a:ext cx="5951855" cy="431165"/>
            <a:chOff x="346710" y="1049020"/>
            <a:chExt cx="5951855" cy="431165"/>
          </a:xfrm>
        </p:grpSpPr>
        <p:pic>
          <p:nvPicPr>
            <p:cNvPr id="7" name="그림 44" descr="C:/Users/D83/AppData/Roaming/PolarisOffice/ETemp/14508_19514240/fImage11322411478.emf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6710" y="1097280"/>
              <a:ext cx="363855" cy="328295"/>
            </a:xfrm>
            <a:prstGeom prst="rect">
              <a:avLst/>
            </a:prstGeom>
            <a:noFill/>
          </p:spPr>
        </p:pic>
        <p:sp>
          <p:nvSpPr>
            <p:cNvPr id="8" name="텍스트 상자 45"/>
            <p:cNvSpPr txBox="1">
              <a:spLocks/>
            </p:cNvSpPr>
            <p:nvPr/>
          </p:nvSpPr>
          <p:spPr>
            <a:xfrm>
              <a:off x="811530" y="1049020"/>
              <a:ext cx="5487035" cy="431165"/>
            </a:xfrm>
            <a:prstGeom prst="rect">
              <a:avLst/>
            </a:prstGeom>
            <a:noFill/>
          </p:spPr>
          <p:txBody>
            <a:bodyPr vert="horz" wrap="square" lIns="0" tIns="0" rIns="0" bIns="0" anchor="t">
              <a:spAutoFit/>
            </a:bodyPr>
            <a:lstStyle/>
            <a:p>
              <a:pPr marL="0" indent="0" algn="l" defTabSz="914400" rtl="0" eaLnBrk="1" latinLnBrk="0" hangingPunct="1">
                <a:buFontTx/>
                <a:buNone/>
              </a:pPr>
              <a:r>
                <a:rPr lang="en-US" altLang="ko-KR" sz="2800" b="1" spc="-140" dirty="0">
                  <a:latin typeface="맑은 고딕" charset="0"/>
                  <a:ea typeface="맑은 고딕" charset="0"/>
                </a:rPr>
                <a:t>Dart</a:t>
              </a:r>
              <a:r>
                <a:rPr lang="ko-KR" altLang="en-US" sz="2800" b="1" spc="-140" dirty="0">
                  <a:latin typeface="맑은 고딕" charset="0"/>
                  <a:ea typeface="맑은 고딕" charset="0"/>
                </a:rPr>
                <a:t> </a:t>
              </a:r>
              <a:r>
                <a:rPr lang="en-US" altLang="ko-KR" sz="2800" b="1" spc="-140" dirty="0">
                  <a:latin typeface="맑은 고딕" charset="0"/>
                  <a:ea typeface="맑은 고딕" charset="0"/>
                </a:rPr>
                <a:t>Practice #2 – Language Tour</a:t>
              </a:r>
              <a:endParaRPr lang="ko-KR" altLang="en-US" sz="2800" b="1" dirty="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28" name="도형 149">
            <a:extLst>
              <a:ext uri="{FF2B5EF4-FFF2-40B4-BE49-F238E27FC236}">
                <a16:creationId xmlns:a16="http://schemas.microsoft.com/office/drawing/2014/main" id="{57F39922-CB89-675E-8263-EB033BB04F1B}"/>
              </a:ext>
            </a:extLst>
          </p:cNvPr>
          <p:cNvSpPr>
            <a:spLocks/>
          </p:cNvSpPr>
          <p:nvPr/>
        </p:nvSpPr>
        <p:spPr>
          <a:xfrm>
            <a:off x="120650" y="262890"/>
            <a:ext cx="67310" cy="532765"/>
          </a:xfrm>
          <a:prstGeom prst="rect">
            <a:avLst/>
          </a:prstGeom>
          <a:solidFill>
            <a:srgbClr val="1F2448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100">
              <a:noFill/>
              <a:latin typeface="맑은 고딕" charset="0"/>
              <a:ea typeface="Pretendard Medium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B01251-27A2-45E0-7C49-589D27FA1EB6}"/>
              </a:ext>
            </a:extLst>
          </p:cNvPr>
          <p:cNvSpPr txBox="1"/>
          <p:nvPr/>
        </p:nvSpPr>
        <p:spPr>
          <a:xfrm>
            <a:off x="6189494" y="957260"/>
            <a:ext cx="46796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3"/>
              </a:rPr>
              <a:t>https://dart-ko.dev/language/loops</a:t>
            </a:r>
            <a:endParaRPr lang="en-US" altLang="ko-KR" dirty="0"/>
          </a:p>
          <a:p>
            <a:r>
              <a:rPr lang="ko-KR" altLang="en-US" dirty="0">
                <a:hlinkClick r:id="rId4"/>
              </a:rPr>
              <a:t>https://dart-ko.dev/language/branches</a:t>
            </a:r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DD03EC1A-CED9-A574-1F93-2EE6608B6F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08814" y="1732417"/>
            <a:ext cx="7171401" cy="446101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F5BF19B-56B4-201D-44CE-7E3D82163B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70806" y="2840730"/>
            <a:ext cx="4921194" cy="175460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A50FBA0-C359-26E6-E4C3-2F9258C23899}"/>
              </a:ext>
            </a:extLst>
          </p:cNvPr>
          <p:cNvSpPr txBox="1"/>
          <p:nvPr/>
        </p:nvSpPr>
        <p:spPr>
          <a:xfrm>
            <a:off x="247135" y="1186249"/>
            <a:ext cx="5431295" cy="37782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</a:rPr>
              <a:t>언어 공부할 때 기본적으로 알아 두어야 할 사항</a:t>
            </a:r>
            <a:endParaRPr lang="en-US" altLang="ko-KR" dirty="0">
              <a:latin typeface="+mn-ea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>
                <a:latin typeface="+mn-ea"/>
              </a:rPr>
              <a:t>변수</a:t>
            </a:r>
            <a:endParaRPr lang="en-US" altLang="ko-KR" dirty="0">
              <a:latin typeface="+mn-ea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>
                <a:latin typeface="+mn-ea"/>
              </a:rPr>
              <a:t>자료형</a:t>
            </a:r>
            <a:endParaRPr lang="en-US" altLang="ko-KR" dirty="0">
              <a:latin typeface="+mn-ea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>
                <a:latin typeface="+mn-ea"/>
              </a:rPr>
              <a:t>연산자</a:t>
            </a:r>
            <a:endParaRPr lang="en-US" altLang="ko-KR" dirty="0">
              <a:latin typeface="+mn-ea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>
                <a:solidFill>
                  <a:srgbClr val="0070C0"/>
                </a:solidFill>
                <a:latin typeface="+mn-ea"/>
              </a:rPr>
              <a:t>조건문</a:t>
            </a:r>
            <a:r>
              <a:rPr lang="en-US" altLang="ko-KR" dirty="0">
                <a:solidFill>
                  <a:srgbClr val="0070C0"/>
                </a:solidFill>
                <a:latin typeface="+mn-ea"/>
              </a:rPr>
              <a:t>, </a:t>
            </a:r>
            <a:r>
              <a:rPr lang="ko-KR" altLang="en-US" dirty="0" err="1">
                <a:solidFill>
                  <a:srgbClr val="0070C0"/>
                </a:solidFill>
                <a:latin typeface="+mn-ea"/>
              </a:rPr>
              <a:t>반복문</a:t>
            </a:r>
            <a:endParaRPr lang="en-US" altLang="ko-KR" dirty="0">
              <a:solidFill>
                <a:srgbClr val="0070C0"/>
              </a:solidFill>
              <a:latin typeface="+mn-ea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>
                <a:latin typeface="+mn-ea"/>
              </a:rPr>
              <a:t>함수</a:t>
            </a:r>
            <a:endParaRPr lang="en-US" altLang="ko-KR" dirty="0">
              <a:latin typeface="+mn-ea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>
                <a:latin typeface="+mn-ea"/>
              </a:rPr>
              <a:t>객체</a:t>
            </a:r>
            <a:r>
              <a:rPr lang="en-US" altLang="ko-KR" dirty="0">
                <a:latin typeface="+mn-ea"/>
              </a:rPr>
              <a:t>(</a:t>
            </a:r>
            <a:r>
              <a:rPr lang="ko-KR" altLang="en-US" dirty="0">
                <a:latin typeface="+mn-ea"/>
              </a:rPr>
              <a:t>클래스</a:t>
            </a:r>
            <a:r>
              <a:rPr lang="en-US" altLang="ko-KR" dirty="0">
                <a:latin typeface="+mn-ea"/>
              </a:rPr>
              <a:t>)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>
                <a:solidFill>
                  <a:srgbClr val="FF0000"/>
                </a:solidFill>
                <a:latin typeface="+mn-ea"/>
              </a:rPr>
              <a:t>동시성</a:t>
            </a:r>
            <a:endParaRPr lang="en-US" altLang="ko-KR" dirty="0">
              <a:solidFill>
                <a:srgbClr val="FF0000"/>
              </a:solidFill>
              <a:latin typeface="+mn-ea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dirty="0">
                <a:solidFill>
                  <a:srgbClr val="FF0000"/>
                </a:solidFill>
                <a:latin typeface="+mn-ea"/>
              </a:rPr>
              <a:t>Null</a:t>
            </a:r>
            <a:r>
              <a:rPr lang="ko-KR" altLang="en-US" dirty="0">
                <a:solidFill>
                  <a:srgbClr val="FF0000"/>
                </a:solidFill>
                <a:latin typeface="+mn-ea"/>
              </a:rPr>
              <a:t> </a:t>
            </a:r>
            <a:r>
              <a:rPr lang="en-US" altLang="ko-KR" dirty="0">
                <a:solidFill>
                  <a:srgbClr val="FF0000"/>
                </a:solidFill>
                <a:latin typeface="+mn-ea"/>
              </a:rPr>
              <a:t>safety</a:t>
            </a:r>
            <a:endParaRPr lang="ko-KR" altLang="en-US" dirty="0">
              <a:solidFill>
                <a:srgbClr val="FF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681739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48"/>
          <p:cNvGrpSpPr/>
          <p:nvPr/>
        </p:nvGrpSpPr>
        <p:grpSpPr>
          <a:xfrm>
            <a:off x="346710" y="373380"/>
            <a:ext cx="5951855" cy="431165"/>
            <a:chOff x="346710" y="1049020"/>
            <a:chExt cx="5951855" cy="431165"/>
          </a:xfrm>
        </p:grpSpPr>
        <p:pic>
          <p:nvPicPr>
            <p:cNvPr id="7" name="그림 44" descr="C:/Users/D83/AppData/Roaming/PolarisOffice/ETemp/14508_19514240/fImage11322411478.emf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6710" y="1097280"/>
              <a:ext cx="363855" cy="328295"/>
            </a:xfrm>
            <a:prstGeom prst="rect">
              <a:avLst/>
            </a:prstGeom>
            <a:noFill/>
          </p:spPr>
        </p:pic>
        <p:sp>
          <p:nvSpPr>
            <p:cNvPr id="8" name="텍스트 상자 45"/>
            <p:cNvSpPr txBox="1">
              <a:spLocks/>
            </p:cNvSpPr>
            <p:nvPr/>
          </p:nvSpPr>
          <p:spPr>
            <a:xfrm>
              <a:off x="811530" y="1049020"/>
              <a:ext cx="5487035" cy="431165"/>
            </a:xfrm>
            <a:prstGeom prst="rect">
              <a:avLst/>
            </a:prstGeom>
            <a:noFill/>
          </p:spPr>
          <p:txBody>
            <a:bodyPr vert="horz" wrap="square" lIns="0" tIns="0" rIns="0" bIns="0" anchor="t">
              <a:spAutoFit/>
            </a:bodyPr>
            <a:lstStyle/>
            <a:p>
              <a:pPr marL="0" indent="0" algn="l" defTabSz="914400" rtl="0" eaLnBrk="1" latinLnBrk="0" hangingPunct="1">
                <a:buFontTx/>
                <a:buNone/>
              </a:pPr>
              <a:r>
                <a:rPr lang="en-US" altLang="ko-KR" sz="2800" b="1" spc="-140" dirty="0">
                  <a:latin typeface="맑은 고딕" charset="0"/>
                  <a:ea typeface="맑은 고딕" charset="0"/>
                </a:rPr>
                <a:t>Dart</a:t>
              </a:r>
              <a:r>
                <a:rPr lang="ko-KR" altLang="en-US" sz="2800" b="1" spc="-140" dirty="0">
                  <a:latin typeface="맑은 고딕" charset="0"/>
                  <a:ea typeface="맑은 고딕" charset="0"/>
                </a:rPr>
                <a:t> </a:t>
              </a:r>
              <a:r>
                <a:rPr lang="en-US" altLang="ko-KR" sz="2800" b="1" spc="-140" dirty="0">
                  <a:latin typeface="맑은 고딕" charset="0"/>
                  <a:ea typeface="맑은 고딕" charset="0"/>
                </a:rPr>
                <a:t>Practice #2 – Language Tour</a:t>
              </a:r>
              <a:endParaRPr lang="ko-KR" altLang="en-US" sz="2800" b="1" dirty="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28" name="도형 149">
            <a:extLst>
              <a:ext uri="{FF2B5EF4-FFF2-40B4-BE49-F238E27FC236}">
                <a16:creationId xmlns:a16="http://schemas.microsoft.com/office/drawing/2014/main" id="{57F39922-CB89-675E-8263-EB033BB04F1B}"/>
              </a:ext>
            </a:extLst>
          </p:cNvPr>
          <p:cNvSpPr>
            <a:spLocks/>
          </p:cNvSpPr>
          <p:nvPr/>
        </p:nvSpPr>
        <p:spPr>
          <a:xfrm>
            <a:off x="120650" y="262890"/>
            <a:ext cx="67310" cy="532765"/>
          </a:xfrm>
          <a:prstGeom prst="rect">
            <a:avLst/>
          </a:prstGeom>
          <a:solidFill>
            <a:srgbClr val="1F2448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100">
              <a:noFill/>
              <a:latin typeface="맑은 고딕" charset="0"/>
              <a:ea typeface="Pretendard Medium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4A3C5CF-B473-C9AC-3871-75A92A58A2A8}"/>
              </a:ext>
            </a:extLst>
          </p:cNvPr>
          <p:cNvSpPr txBox="1"/>
          <p:nvPr/>
        </p:nvSpPr>
        <p:spPr>
          <a:xfrm>
            <a:off x="247135" y="1186249"/>
            <a:ext cx="5431295" cy="37782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</a:rPr>
              <a:t>언어 공부할 때 기본적으로 알아 두어야 할 사항</a:t>
            </a:r>
            <a:endParaRPr lang="en-US" altLang="ko-KR" dirty="0">
              <a:latin typeface="+mn-ea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>
                <a:latin typeface="+mn-ea"/>
              </a:rPr>
              <a:t>변수</a:t>
            </a:r>
            <a:endParaRPr lang="en-US" altLang="ko-KR" dirty="0">
              <a:latin typeface="+mn-ea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>
                <a:latin typeface="+mn-ea"/>
              </a:rPr>
              <a:t>자료형</a:t>
            </a:r>
            <a:endParaRPr lang="en-US" altLang="ko-KR" dirty="0">
              <a:latin typeface="+mn-ea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>
                <a:latin typeface="+mn-ea"/>
              </a:rPr>
              <a:t>연산자</a:t>
            </a:r>
            <a:endParaRPr lang="en-US" altLang="ko-KR" dirty="0">
              <a:latin typeface="+mn-ea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>
                <a:solidFill>
                  <a:srgbClr val="0070C0"/>
                </a:solidFill>
                <a:latin typeface="+mn-ea"/>
              </a:rPr>
              <a:t>조건문</a:t>
            </a:r>
            <a:r>
              <a:rPr lang="en-US" altLang="ko-KR" dirty="0">
                <a:solidFill>
                  <a:srgbClr val="0070C0"/>
                </a:solidFill>
                <a:latin typeface="+mn-ea"/>
              </a:rPr>
              <a:t>, </a:t>
            </a:r>
            <a:r>
              <a:rPr lang="ko-KR" altLang="en-US" dirty="0" err="1">
                <a:solidFill>
                  <a:srgbClr val="0070C0"/>
                </a:solidFill>
                <a:latin typeface="+mn-ea"/>
              </a:rPr>
              <a:t>반복문</a:t>
            </a:r>
            <a:endParaRPr lang="en-US" altLang="ko-KR" dirty="0">
              <a:solidFill>
                <a:srgbClr val="0070C0"/>
              </a:solidFill>
              <a:latin typeface="+mn-ea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>
                <a:latin typeface="+mn-ea"/>
              </a:rPr>
              <a:t>함수</a:t>
            </a:r>
            <a:endParaRPr lang="en-US" altLang="ko-KR" dirty="0">
              <a:latin typeface="+mn-ea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>
                <a:latin typeface="+mn-ea"/>
              </a:rPr>
              <a:t>객체</a:t>
            </a:r>
            <a:r>
              <a:rPr lang="en-US" altLang="ko-KR" dirty="0">
                <a:latin typeface="+mn-ea"/>
              </a:rPr>
              <a:t>(</a:t>
            </a:r>
            <a:r>
              <a:rPr lang="ko-KR" altLang="en-US" dirty="0">
                <a:latin typeface="+mn-ea"/>
              </a:rPr>
              <a:t>클래스</a:t>
            </a:r>
            <a:r>
              <a:rPr lang="en-US" altLang="ko-KR" dirty="0">
                <a:latin typeface="+mn-ea"/>
              </a:rPr>
              <a:t>)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>
                <a:solidFill>
                  <a:srgbClr val="FF0000"/>
                </a:solidFill>
                <a:latin typeface="+mn-ea"/>
              </a:rPr>
              <a:t>동시성</a:t>
            </a:r>
            <a:endParaRPr lang="en-US" altLang="ko-KR" dirty="0">
              <a:solidFill>
                <a:srgbClr val="FF0000"/>
              </a:solidFill>
              <a:latin typeface="+mn-ea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dirty="0">
                <a:solidFill>
                  <a:srgbClr val="FF0000"/>
                </a:solidFill>
                <a:latin typeface="+mn-ea"/>
              </a:rPr>
              <a:t>Null</a:t>
            </a:r>
            <a:r>
              <a:rPr lang="ko-KR" altLang="en-US" dirty="0">
                <a:solidFill>
                  <a:srgbClr val="FF0000"/>
                </a:solidFill>
                <a:latin typeface="+mn-ea"/>
              </a:rPr>
              <a:t> </a:t>
            </a:r>
            <a:r>
              <a:rPr lang="en-US" altLang="ko-KR" dirty="0">
                <a:solidFill>
                  <a:srgbClr val="FF0000"/>
                </a:solidFill>
                <a:latin typeface="+mn-ea"/>
              </a:rPr>
              <a:t>safety</a:t>
            </a:r>
            <a:endParaRPr lang="ko-KR" altLang="en-US" dirty="0">
              <a:solidFill>
                <a:srgbClr val="FF0000"/>
              </a:solidFill>
              <a:latin typeface="+mn-ea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8AB006B-EF37-D747-A5E9-4E98D307D4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6137" y="1186249"/>
            <a:ext cx="4126534" cy="47656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8D8EF41-B57F-241F-7AE9-A637A622DC8E}"/>
              </a:ext>
            </a:extLst>
          </p:cNvPr>
          <p:cNvSpPr txBox="1"/>
          <p:nvPr/>
        </p:nvSpPr>
        <p:spPr>
          <a:xfrm>
            <a:off x="2686538" y="2752222"/>
            <a:ext cx="46796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4"/>
              </a:rPr>
              <a:t>https://dart-ko.dev/language/loops</a:t>
            </a:r>
            <a:endParaRPr lang="en-US" altLang="ko-KR" dirty="0"/>
          </a:p>
          <a:p>
            <a:r>
              <a:rPr lang="ko-KR" altLang="en-US" dirty="0">
                <a:hlinkClick r:id="rId5"/>
              </a:rPr>
              <a:t>https://dart-ko.dev/language/branches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563244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48"/>
          <p:cNvGrpSpPr/>
          <p:nvPr/>
        </p:nvGrpSpPr>
        <p:grpSpPr>
          <a:xfrm>
            <a:off x="346710" y="373380"/>
            <a:ext cx="5951855" cy="431165"/>
            <a:chOff x="346710" y="1049020"/>
            <a:chExt cx="5951855" cy="431165"/>
          </a:xfrm>
        </p:grpSpPr>
        <p:pic>
          <p:nvPicPr>
            <p:cNvPr id="7" name="그림 44" descr="C:/Users/D83/AppData/Roaming/PolarisOffice/ETemp/14508_19514240/fImage11322411478.emf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6710" y="1097280"/>
              <a:ext cx="363855" cy="328295"/>
            </a:xfrm>
            <a:prstGeom prst="rect">
              <a:avLst/>
            </a:prstGeom>
            <a:noFill/>
          </p:spPr>
        </p:pic>
        <p:sp>
          <p:nvSpPr>
            <p:cNvPr id="8" name="텍스트 상자 45"/>
            <p:cNvSpPr txBox="1">
              <a:spLocks/>
            </p:cNvSpPr>
            <p:nvPr/>
          </p:nvSpPr>
          <p:spPr>
            <a:xfrm>
              <a:off x="811530" y="1049020"/>
              <a:ext cx="5487035" cy="431165"/>
            </a:xfrm>
            <a:prstGeom prst="rect">
              <a:avLst/>
            </a:prstGeom>
            <a:noFill/>
          </p:spPr>
          <p:txBody>
            <a:bodyPr vert="horz" wrap="square" lIns="0" tIns="0" rIns="0" bIns="0" anchor="t">
              <a:spAutoFit/>
            </a:bodyPr>
            <a:lstStyle/>
            <a:p>
              <a:pPr marL="0" indent="0" algn="l" defTabSz="914400" rtl="0" eaLnBrk="1" latinLnBrk="0" hangingPunct="1">
                <a:buFontTx/>
                <a:buNone/>
              </a:pPr>
              <a:r>
                <a:rPr lang="en-US" altLang="ko-KR" sz="2800" b="1" spc="-140" dirty="0">
                  <a:latin typeface="맑은 고딕" charset="0"/>
                  <a:ea typeface="맑은 고딕" charset="0"/>
                </a:rPr>
                <a:t>Dart</a:t>
              </a:r>
              <a:r>
                <a:rPr lang="ko-KR" altLang="en-US" sz="2800" b="1" spc="-140" dirty="0">
                  <a:latin typeface="맑은 고딕" charset="0"/>
                  <a:ea typeface="맑은 고딕" charset="0"/>
                </a:rPr>
                <a:t> </a:t>
              </a:r>
              <a:r>
                <a:rPr lang="en-US" altLang="ko-KR" sz="2800" b="1" spc="-140" dirty="0">
                  <a:latin typeface="맑은 고딕" charset="0"/>
                  <a:ea typeface="맑은 고딕" charset="0"/>
                </a:rPr>
                <a:t>Practice #2 – Language Tour</a:t>
              </a:r>
              <a:endParaRPr lang="ko-KR" altLang="en-US" sz="2800" b="1" dirty="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28" name="도형 149">
            <a:extLst>
              <a:ext uri="{FF2B5EF4-FFF2-40B4-BE49-F238E27FC236}">
                <a16:creationId xmlns:a16="http://schemas.microsoft.com/office/drawing/2014/main" id="{57F39922-CB89-675E-8263-EB033BB04F1B}"/>
              </a:ext>
            </a:extLst>
          </p:cNvPr>
          <p:cNvSpPr>
            <a:spLocks/>
          </p:cNvSpPr>
          <p:nvPr/>
        </p:nvSpPr>
        <p:spPr>
          <a:xfrm>
            <a:off x="120650" y="262890"/>
            <a:ext cx="67310" cy="532765"/>
          </a:xfrm>
          <a:prstGeom prst="rect">
            <a:avLst/>
          </a:prstGeom>
          <a:solidFill>
            <a:srgbClr val="1F2448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100">
              <a:noFill/>
              <a:latin typeface="맑은 고딕" charset="0"/>
              <a:ea typeface="Pretendard Medium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64E689B-337A-78FE-FEC6-3BD065F4F7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0720" y="1186248"/>
            <a:ext cx="4744566" cy="482959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5F9604A-3A40-F2A5-BE8C-B38056680FF2}"/>
              </a:ext>
            </a:extLst>
          </p:cNvPr>
          <p:cNvSpPr txBox="1"/>
          <p:nvPr/>
        </p:nvSpPr>
        <p:spPr>
          <a:xfrm>
            <a:off x="247135" y="1186249"/>
            <a:ext cx="5431295" cy="37782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</a:rPr>
              <a:t>언어 공부할 때 기본적으로 알아 두어야 할 사항</a:t>
            </a:r>
            <a:endParaRPr lang="en-US" altLang="ko-KR" dirty="0">
              <a:latin typeface="+mn-ea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>
                <a:latin typeface="+mn-ea"/>
              </a:rPr>
              <a:t>변수</a:t>
            </a:r>
            <a:endParaRPr lang="en-US" altLang="ko-KR" dirty="0">
              <a:latin typeface="+mn-ea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>
                <a:latin typeface="+mn-ea"/>
              </a:rPr>
              <a:t>자료형</a:t>
            </a:r>
            <a:endParaRPr lang="en-US" altLang="ko-KR" dirty="0">
              <a:latin typeface="+mn-ea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>
                <a:latin typeface="+mn-ea"/>
              </a:rPr>
              <a:t>연산자</a:t>
            </a:r>
            <a:endParaRPr lang="en-US" altLang="ko-KR" dirty="0">
              <a:latin typeface="+mn-ea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>
                <a:solidFill>
                  <a:srgbClr val="0070C0"/>
                </a:solidFill>
                <a:latin typeface="+mn-ea"/>
              </a:rPr>
              <a:t>조건문</a:t>
            </a:r>
            <a:r>
              <a:rPr lang="en-US" altLang="ko-KR" dirty="0">
                <a:solidFill>
                  <a:srgbClr val="0070C0"/>
                </a:solidFill>
                <a:latin typeface="+mn-ea"/>
              </a:rPr>
              <a:t>, </a:t>
            </a:r>
            <a:r>
              <a:rPr lang="ko-KR" altLang="en-US" dirty="0" err="1">
                <a:solidFill>
                  <a:srgbClr val="0070C0"/>
                </a:solidFill>
                <a:latin typeface="+mn-ea"/>
              </a:rPr>
              <a:t>반복문</a:t>
            </a:r>
            <a:endParaRPr lang="en-US" altLang="ko-KR" dirty="0">
              <a:solidFill>
                <a:srgbClr val="0070C0"/>
              </a:solidFill>
              <a:latin typeface="+mn-ea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>
                <a:latin typeface="+mn-ea"/>
              </a:rPr>
              <a:t>함수</a:t>
            </a:r>
            <a:endParaRPr lang="en-US" altLang="ko-KR" dirty="0">
              <a:latin typeface="+mn-ea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>
                <a:latin typeface="+mn-ea"/>
              </a:rPr>
              <a:t>객체</a:t>
            </a:r>
            <a:r>
              <a:rPr lang="en-US" altLang="ko-KR" dirty="0">
                <a:latin typeface="+mn-ea"/>
              </a:rPr>
              <a:t>(</a:t>
            </a:r>
            <a:r>
              <a:rPr lang="ko-KR" altLang="en-US" dirty="0">
                <a:latin typeface="+mn-ea"/>
              </a:rPr>
              <a:t>클래스</a:t>
            </a:r>
            <a:r>
              <a:rPr lang="en-US" altLang="ko-KR" dirty="0">
                <a:latin typeface="+mn-ea"/>
              </a:rPr>
              <a:t>)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>
                <a:solidFill>
                  <a:srgbClr val="FF0000"/>
                </a:solidFill>
                <a:latin typeface="+mn-ea"/>
              </a:rPr>
              <a:t>동시성</a:t>
            </a:r>
            <a:endParaRPr lang="en-US" altLang="ko-KR" dirty="0">
              <a:solidFill>
                <a:srgbClr val="FF0000"/>
              </a:solidFill>
              <a:latin typeface="+mn-ea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dirty="0">
                <a:solidFill>
                  <a:srgbClr val="FF0000"/>
                </a:solidFill>
                <a:latin typeface="+mn-ea"/>
              </a:rPr>
              <a:t>Null</a:t>
            </a:r>
            <a:r>
              <a:rPr lang="ko-KR" altLang="en-US" dirty="0">
                <a:solidFill>
                  <a:srgbClr val="FF0000"/>
                </a:solidFill>
                <a:latin typeface="+mn-ea"/>
              </a:rPr>
              <a:t> </a:t>
            </a:r>
            <a:r>
              <a:rPr lang="en-US" altLang="ko-KR" dirty="0">
                <a:solidFill>
                  <a:srgbClr val="FF0000"/>
                </a:solidFill>
                <a:latin typeface="+mn-ea"/>
              </a:rPr>
              <a:t>safety</a:t>
            </a:r>
            <a:endParaRPr lang="ko-KR" altLang="en-US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B09B30D-570E-742B-97FC-9A6013E16ED3}"/>
              </a:ext>
            </a:extLst>
          </p:cNvPr>
          <p:cNvSpPr txBox="1"/>
          <p:nvPr/>
        </p:nvSpPr>
        <p:spPr>
          <a:xfrm>
            <a:off x="2373218" y="2752222"/>
            <a:ext cx="46796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4"/>
              </a:rPr>
              <a:t>https://dart-ko.dev/language/loops</a:t>
            </a:r>
            <a:endParaRPr lang="en-US" altLang="ko-KR" dirty="0"/>
          </a:p>
          <a:p>
            <a:r>
              <a:rPr lang="ko-KR" altLang="en-US" dirty="0">
                <a:hlinkClick r:id="rId5"/>
              </a:rPr>
              <a:t>https://dart-ko.dev/language/branches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202361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48"/>
          <p:cNvGrpSpPr/>
          <p:nvPr/>
        </p:nvGrpSpPr>
        <p:grpSpPr>
          <a:xfrm>
            <a:off x="346710" y="373380"/>
            <a:ext cx="5951855" cy="431165"/>
            <a:chOff x="346710" y="1049020"/>
            <a:chExt cx="5951855" cy="431165"/>
          </a:xfrm>
        </p:grpSpPr>
        <p:pic>
          <p:nvPicPr>
            <p:cNvPr id="7" name="그림 44" descr="C:/Users/D83/AppData/Roaming/PolarisOffice/ETemp/14508_19514240/fImage11322411478.emf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6710" y="1097280"/>
              <a:ext cx="363855" cy="328295"/>
            </a:xfrm>
            <a:prstGeom prst="rect">
              <a:avLst/>
            </a:prstGeom>
            <a:noFill/>
          </p:spPr>
        </p:pic>
        <p:sp>
          <p:nvSpPr>
            <p:cNvPr id="8" name="텍스트 상자 45"/>
            <p:cNvSpPr txBox="1">
              <a:spLocks/>
            </p:cNvSpPr>
            <p:nvPr/>
          </p:nvSpPr>
          <p:spPr>
            <a:xfrm>
              <a:off x="811530" y="1049020"/>
              <a:ext cx="5487035" cy="431165"/>
            </a:xfrm>
            <a:prstGeom prst="rect">
              <a:avLst/>
            </a:prstGeom>
            <a:noFill/>
          </p:spPr>
          <p:txBody>
            <a:bodyPr vert="horz" wrap="square" lIns="0" tIns="0" rIns="0" bIns="0" anchor="t">
              <a:spAutoFit/>
            </a:bodyPr>
            <a:lstStyle/>
            <a:p>
              <a:pPr marL="0" indent="0" algn="l" defTabSz="914400" rtl="0" eaLnBrk="1" latinLnBrk="0" hangingPunct="1">
                <a:buFontTx/>
                <a:buNone/>
              </a:pPr>
              <a:r>
                <a:rPr lang="en-US" altLang="ko-KR" sz="2800" b="1" spc="-140" dirty="0">
                  <a:latin typeface="맑은 고딕" charset="0"/>
                  <a:ea typeface="맑은 고딕" charset="0"/>
                </a:rPr>
                <a:t>Dart</a:t>
              </a:r>
              <a:r>
                <a:rPr lang="ko-KR" altLang="en-US" sz="2800" b="1" spc="-140" dirty="0">
                  <a:latin typeface="맑은 고딕" charset="0"/>
                  <a:ea typeface="맑은 고딕" charset="0"/>
                </a:rPr>
                <a:t> </a:t>
              </a:r>
              <a:r>
                <a:rPr lang="en-US" altLang="ko-KR" sz="2800" b="1" spc="-140" dirty="0">
                  <a:latin typeface="맑은 고딕" charset="0"/>
                  <a:ea typeface="맑은 고딕" charset="0"/>
                </a:rPr>
                <a:t>Practice #2 – Language Tour</a:t>
              </a:r>
              <a:endParaRPr lang="ko-KR" altLang="en-US" sz="2800" b="1" dirty="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28" name="도형 149">
            <a:extLst>
              <a:ext uri="{FF2B5EF4-FFF2-40B4-BE49-F238E27FC236}">
                <a16:creationId xmlns:a16="http://schemas.microsoft.com/office/drawing/2014/main" id="{57F39922-CB89-675E-8263-EB033BB04F1B}"/>
              </a:ext>
            </a:extLst>
          </p:cNvPr>
          <p:cNvSpPr>
            <a:spLocks/>
          </p:cNvSpPr>
          <p:nvPr/>
        </p:nvSpPr>
        <p:spPr>
          <a:xfrm>
            <a:off x="120650" y="262890"/>
            <a:ext cx="67310" cy="532765"/>
          </a:xfrm>
          <a:prstGeom prst="rect">
            <a:avLst/>
          </a:prstGeom>
          <a:solidFill>
            <a:srgbClr val="1F2448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100">
              <a:noFill/>
              <a:latin typeface="맑은 고딕" charset="0"/>
              <a:ea typeface="Pretendard Medium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F84C41-C1B8-B5B2-723A-44D13DF5DAD7}"/>
              </a:ext>
            </a:extLst>
          </p:cNvPr>
          <p:cNvSpPr txBox="1"/>
          <p:nvPr/>
        </p:nvSpPr>
        <p:spPr>
          <a:xfrm>
            <a:off x="247135" y="1186249"/>
            <a:ext cx="5431295" cy="37782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</a:rPr>
              <a:t>언어 공부할 때 기본적으로 알아 두어야 할 사항</a:t>
            </a:r>
            <a:endParaRPr lang="en-US" altLang="ko-KR" dirty="0">
              <a:latin typeface="+mn-ea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>
                <a:latin typeface="+mn-ea"/>
              </a:rPr>
              <a:t>변수</a:t>
            </a:r>
            <a:endParaRPr lang="en-US" altLang="ko-KR" dirty="0">
              <a:latin typeface="+mn-ea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>
                <a:latin typeface="+mn-ea"/>
              </a:rPr>
              <a:t>자료형</a:t>
            </a:r>
            <a:endParaRPr lang="en-US" altLang="ko-KR" dirty="0">
              <a:latin typeface="+mn-ea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>
                <a:latin typeface="+mn-ea"/>
              </a:rPr>
              <a:t>연산자</a:t>
            </a:r>
            <a:endParaRPr lang="en-US" altLang="ko-KR" dirty="0">
              <a:latin typeface="+mn-ea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>
                <a:latin typeface="+mn-ea"/>
              </a:rPr>
              <a:t>조건문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 err="1">
                <a:latin typeface="+mn-ea"/>
              </a:rPr>
              <a:t>반복문</a:t>
            </a:r>
            <a:endParaRPr lang="en-US" altLang="ko-KR" dirty="0">
              <a:latin typeface="+mn-ea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>
                <a:solidFill>
                  <a:srgbClr val="0070C0"/>
                </a:solidFill>
                <a:latin typeface="+mn-ea"/>
              </a:rPr>
              <a:t>함수</a:t>
            </a:r>
            <a:endParaRPr lang="en-US" altLang="ko-KR" dirty="0">
              <a:solidFill>
                <a:srgbClr val="0070C0"/>
              </a:solidFill>
              <a:latin typeface="+mn-ea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>
                <a:latin typeface="+mn-ea"/>
              </a:rPr>
              <a:t>객체</a:t>
            </a:r>
            <a:r>
              <a:rPr lang="en-US" altLang="ko-KR" dirty="0">
                <a:latin typeface="+mn-ea"/>
              </a:rPr>
              <a:t>(</a:t>
            </a:r>
            <a:r>
              <a:rPr lang="ko-KR" altLang="en-US" dirty="0">
                <a:latin typeface="+mn-ea"/>
              </a:rPr>
              <a:t>클래스</a:t>
            </a:r>
            <a:r>
              <a:rPr lang="en-US" altLang="ko-KR" dirty="0">
                <a:latin typeface="+mn-ea"/>
              </a:rPr>
              <a:t>)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>
                <a:solidFill>
                  <a:srgbClr val="FF0000"/>
                </a:solidFill>
                <a:latin typeface="+mn-ea"/>
              </a:rPr>
              <a:t>동시성</a:t>
            </a:r>
            <a:endParaRPr lang="en-US" altLang="ko-KR" dirty="0">
              <a:solidFill>
                <a:srgbClr val="FF0000"/>
              </a:solidFill>
              <a:latin typeface="+mn-ea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dirty="0">
                <a:solidFill>
                  <a:srgbClr val="FF0000"/>
                </a:solidFill>
                <a:latin typeface="+mn-ea"/>
              </a:rPr>
              <a:t>Null</a:t>
            </a:r>
            <a:r>
              <a:rPr lang="ko-KR" altLang="en-US" dirty="0">
                <a:solidFill>
                  <a:srgbClr val="FF0000"/>
                </a:solidFill>
                <a:latin typeface="+mn-ea"/>
              </a:rPr>
              <a:t> </a:t>
            </a:r>
            <a:r>
              <a:rPr lang="en-US" altLang="ko-KR" dirty="0">
                <a:solidFill>
                  <a:srgbClr val="FF0000"/>
                </a:solidFill>
                <a:latin typeface="+mn-ea"/>
              </a:rPr>
              <a:t>safety</a:t>
            </a:r>
            <a:endParaRPr lang="ko-KR" altLang="en-US" dirty="0">
              <a:solidFill>
                <a:srgbClr val="FF0000"/>
              </a:solidFill>
              <a:latin typeface="+mn-ea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868D411-A2C8-F3A9-E01A-75A7245BE5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3938" y="1681605"/>
            <a:ext cx="3825000" cy="303543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D86C0F2-4820-88BC-1B88-C95863D3C6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3938" y="5065621"/>
            <a:ext cx="3825000" cy="70011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AC815DD-1096-FB6C-1EE0-5E532EB13F70}"/>
              </a:ext>
            </a:extLst>
          </p:cNvPr>
          <p:cNvSpPr txBox="1"/>
          <p:nvPr/>
        </p:nvSpPr>
        <p:spPr>
          <a:xfrm>
            <a:off x="2286720" y="3244334"/>
            <a:ext cx="46701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5"/>
              </a:rPr>
              <a:t>https://dart-ko.dev/language/functions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14640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48"/>
          <p:cNvGrpSpPr/>
          <p:nvPr/>
        </p:nvGrpSpPr>
        <p:grpSpPr>
          <a:xfrm>
            <a:off x="346710" y="373380"/>
            <a:ext cx="5951855" cy="431165"/>
            <a:chOff x="346710" y="1049020"/>
            <a:chExt cx="5951855" cy="431165"/>
          </a:xfrm>
        </p:grpSpPr>
        <p:pic>
          <p:nvPicPr>
            <p:cNvPr id="7" name="그림 44" descr="C:/Users/D83/AppData/Roaming/PolarisOffice/ETemp/14508_19514240/fImage11322411478.emf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6710" y="1097280"/>
              <a:ext cx="363855" cy="328295"/>
            </a:xfrm>
            <a:prstGeom prst="rect">
              <a:avLst/>
            </a:prstGeom>
            <a:noFill/>
          </p:spPr>
        </p:pic>
        <p:sp>
          <p:nvSpPr>
            <p:cNvPr id="8" name="텍스트 상자 45"/>
            <p:cNvSpPr txBox="1">
              <a:spLocks/>
            </p:cNvSpPr>
            <p:nvPr/>
          </p:nvSpPr>
          <p:spPr>
            <a:xfrm>
              <a:off x="811530" y="1049020"/>
              <a:ext cx="5487035" cy="431165"/>
            </a:xfrm>
            <a:prstGeom prst="rect">
              <a:avLst/>
            </a:prstGeom>
            <a:noFill/>
          </p:spPr>
          <p:txBody>
            <a:bodyPr vert="horz" wrap="square" lIns="0" tIns="0" rIns="0" bIns="0" anchor="t">
              <a:spAutoFit/>
            </a:bodyPr>
            <a:lstStyle/>
            <a:p>
              <a:pPr marL="0" indent="0" algn="l" defTabSz="914400" rtl="0" eaLnBrk="1" latinLnBrk="0" hangingPunct="1">
                <a:buFontTx/>
                <a:buNone/>
              </a:pPr>
              <a:r>
                <a:rPr lang="en-US" altLang="ko-KR" sz="2800" b="1" spc="-140" dirty="0">
                  <a:latin typeface="맑은 고딕" charset="0"/>
                  <a:ea typeface="맑은 고딕" charset="0"/>
                </a:rPr>
                <a:t>Dart</a:t>
              </a:r>
              <a:r>
                <a:rPr lang="ko-KR" altLang="en-US" sz="2800" b="1" spc="-140" dirty="0">
                  <a:latin typeface="맑은 고딕" charset="0"/>
                  <a:ea typeface="맑은 고딕" charset="0"/>
                </a:rPr>
                <a:t> </a:t>
              </a:r>
              <a:r>
                <a:rPr lang="en-US" altLang="ko-KR" sz="2800" b="1" spc="-140" dirty="0">
                  <a:latin typeface="맑은 고딕" charset="0"/>
                  <a:ea typeface="맑은 고딕" charset="0"/>
                </a:rPr>
                <a:t>Practice #2 – Language Tour</a:t>
              </a:r>
              <a:endParaRPr lang="ko-KR" altLang="en-US" sz="2800" b="1" dirty="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28" name="도형 149">
            <a:extLst>
              <a:ext uri="{FF2B5EF4-FFF2-40B4-BE49-F238E27FC236}">
                <a16:creationId xmlns:a16="http://schemas.microsoft.com/office/drawing/2014/main" id="{57F39922-CB89-675E-8263-EB033BB04F1B}"/>
              </a:ext>
            </a:extLst>
          </p:cNvPr>
          <p:cNvSpPr>
            <a:spLocks/>
          </p:cNvSpPr>
          <p:nvPr/>
        </p:nvSpPr>
        <p:spPr>
          <a:xfrm>
            <a:off x="120650" y="262890"/>
            <a:ext cx="67310" cy="532765"/>
          </a:xfrm>
          <a:prstGeom prst="rect">
            <a:avLst/>
          </a:prstGeom>
          <a:solidFill>
            <a:srgbClr val="1F2448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100">
              <a:noFill/>
              <a:latin typeface="맑은 고딕" charset="0"/>
              <a:ea typeface="Pretendard Medium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250DC7-6A05-D571-7D13-2E26E6EC68CA}"/>
              </a:ext>
            </a:extLst>
          </p:cNvPr>
          <p:cNvSpPr txBox="1"/>
          <p:nvPr/>
        </p:nvSpPr>
        <p:spPr>
          <a:xfrm>
            <a:off x="6527800" y="479907"/>
            <a:ext cx="3378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3"/>
              </a:rPr>
              <a:t>https://dart-ko.dev/language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339C61-2F8B-63C7-5306-7B0CB7F0B79C}"/>
              </a:ext>
            </a:extLst>
          </p:cNvPr>
          <p:cNvSpPr txBox="1"/>
          <p:nvPr/>
        </p:nvSpPr>
        <p:spPr>
          <a:xfrm>
            <a:off x="2262007" y="3764610"/>
            <a:ext cx="60949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4"/>
              </a:rPr>
              <a:t>https://dart-ko.dev/language/classes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04819BF-811B-CAB6-992F-D020F89A68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3573" y="1614052"/>
            <a:ext cx="5279860" cy="456603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722FE99-DEC3-39F3-17A9-F26A016EE120}"/>
              </a:ext>
            </a:extLst>
          </p:cNvPr>
          <p:cNvSpPr txBox="1"/>
          <p:nvPr/>
        </p:nvSpPr>
        <p:spPr>
          <a:xfrm>
            <a:off x="247135" y="1186249"/>
            <a:ext cx="5431295" cy="37782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</a:rPr>
              <a:t>언어 공부할 때 기본적으로 알아 두어야 할 사항</a:t>
            </a:r>
            <a:endParaRPr lang="en-US" altLang="ko-KR" dirty="0">
              <a:latin typeface="+mn-ea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>
                <a:latin typeface="+mn-ea"/>
              </a:rPr>
              <a:t>변수</a:t>
            </a:r>
            <a:endParaRPr lang="en-US" altLang="ko-KR" dirty="0">
              <a:latin typeface="+mn-ea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>
                <a:latin typeface="+mn-ea"/>
              </a:rPr>
              <a:t>자료형</a:t>
            </a:r>
            <a:endParaRPr lang="en-US" altLang="ko-KR" dirty="0">
              <a:latin typeface="+mn-ea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>
                <a:latin typeface="+mn-ea"/>
              </a:rPr>
              <a:t>연산자</a:t>
            </a:r>
            <a:endParaRPr lang="en-US" altLang="ko-KR" dirty="0">
              <a:latin typeface="+mn-ea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>
                <a:latin typeface="+mn-ea"/>
              </a:rPr>
              <a:t>조건문</a:t>
            </a:r>
            <a:r>
              <a:rPr lang="en-US" altLang="ko-KR" dirty="0">
                <a:latin typeface="+mn-ea"/>
              </a:rPr>
              <a:t>, </a:t>
            </a:r>
            <a:r>
              <a:rPr lang="ko-KR" altLang="en-US" dirty="0" err="1">
                <a:latin typeface="+mn-ea"/>
              </a:rPr>
              <a:t>반복문</a:t>
            </a:r>
            <a:endParaRPr lang="en-US" altLang="ko-KR" dirty="0">
              <a:latin typeface="+mn-ea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>
                <a:latin typeface="+mn-ea"/>
              </a:rPr>
              <a:t>함수</a:t>
            </a:r>
            <a:endParaRPr lang="en-US" altLang="ko-KR" dirty="0">
              <a:latin typeface="+mn-ea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>
                <a:solidFill>
                  <a:srgbClr val="0070C0"/>
                </a:solidFill>
                <a:latin typeface="+mn-ea"/>
              </a:rPr>
              <a:t>객체</a:t>
            </a:r>
            <a:r>
              <a:rPr lang="en-US" altLang="ko-KR" dirty="0">
                <a:solidFill>
                  <a:srgbClr val="0070C0"/>
                </a:solidFill>
                <a:latin typeface="+mn-ea"/>
              </a:rPr>
              <a:t>(</a:t>
            </a:r>
            <a:r>
              <a:rPr lang="ko-KR" altLang="en-US" dirty="0">
                <a:solidFill>
                  <a:srgbClr val="0070C0"/>
                </a:solidFill>
                <a:latin typeface="+mn-ea"/>
              </a:rPr>
              <a:t>클래스</a:t>
            </a:r>
            <a:r>
              <a:rPr lang="en-US" altLang="ko-KR" dirty="0">
                <a:solidFill>
                  <a:srgbClr val="0070C0"/>
                </a:solidFill>
                <a:latin typeface="+mn-ea"/>
              </a:rPr>
              <a:t>)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>
                <a:solidFill>
                  <a:srgbClr val="FF0000"/>
                </a:solidFill>
                <a:latin typeface="+mn-ea"/>
              </a:rPr>
              <a:t>동시성</a:t>
            </a:r>
            <a:endParaRPr lang="en-US" altLang="ko-KR" dirty="0">
              <a:solidFill>
                <a:srgbClr val="FF0000"/>
              </a:solidFill>
              <a:latin typeface="+mn-ea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dirty="0">
                <a:solidFill>
                  <a:srgbClr val="FF0000"/>
                </a:solidFill>
                <a:latin typeface="+mn-ea"/>
              </a:rPr>
              <a:t>Null</a:t>
            </a:r>
            <a:r>
              <a:rPr lang="ko-KR" altLang="en-US" dirty="0">
                <a:solidFill>
                  <a:srgbClr val="FF0000"/>
                </a:solidFill>
                <a:latin typeface="+mn-ea"/>
              </a:rPr>
              <a:t> </a:t>
            </a:r>
            <a:r>
              <a:rPr lang="en-US" altLang="ko-KR" dirty="0">
                <a:solidFill>
                  <a:srgbClr val="FF0000"/>
                </a:solidFill>
                <a:latin typeface="+mn-ea"/>
              </a:rPr>
              <a:t>safety</a:t>
            </a:r>
            <a:endParaRPr lang="ko-KR" altLang="en-US" dirty="0">
              <a:solidFill>
                <a:srgbClr val="FF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438791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48"/>
          <p:cNvGrpSpPr/>
          <p:nvPr/>
        </p:nvGrpSpPr>
        <p:grpSpPr>
          <a:xfrm>
            <a:off x="346710" y="373380"/>
            <a:ext cx="5951855" cy="431165"/>
            <a:chOff x="346710" y="1049020"/>
            <a:chExt cx="5951855" cy="431165"/>
          </a:xfrm>
        </p:grpSpPr>
        <p:pic>
          <p:nvPicPr>
            <p:cNvPr id="7" name="그림 44" descr="C:/Users/D83/AppData/Roaming/PolarisOffice/ETemp/14508_19514240/fImage11322411478.emf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6710" y="1097280"/>
              <a:ext cx="363855" cy="328295"/>
            </a:xfrm>
            <a:prstGeom prst="rect">
              <a:avLst/>
            </a:prstGeom>
            <a:noFill/>
          </p:spPr>
        </p:pic>
        <p:sp>
          <p:nvSpPr>
            <p:cNvPr id="8" name="텍스트 상자 45"/>
            <p:cNvSpPr txBox="1">
              <a:spLocks/>
            </p:cNvSpPr>
            <p:nvPr/>
          </p:nvSpPr>
          <p:spPr>
            <a:xfrm>
              <a:off x="811530" y="1049020"/>
              <a:ext cx="5487035" cy="431165"/>
            </a:xfrm>
            <a:prstGeom prst="rect">
              <a:avLst/>
            </a:prstGeom>
            <a:noFill/>
          </p:spPr>
          <p:txBody>
            <a:bodyPr vert="horz" wrap="square" lIns="0" tIns="0" rIns="0" bIns="0" anchor="t">
              <a:spAutoFit/>
            </a:bodyPr>
            <a:lstStyle/>
            <a:p>
              <a:pPr marL="0" indent="0" algn="l" defTabSz="914400" rtl="0" eaLnBrk="1" latinLnBrk="0" hangingPunct="1">
                <a:buFontTx/>
                <a:buNone/>
              </a:pPr>
              <a:r>
                <a:rPr lang="en-US" altLang="ko-KR" sz="2800" b="1" spc="-140" dirty="0">
                  <a:latin typeface="맑은 고딕" charset="0"/>
                  <a:ea typeface="맑은 고딕" charset="0"/>
                </a:rPr>
                <a:t>Dart</a:t>
              </a:r>
              <a:r>
                <a:rPr lang="ko-KR" altLang="en-US" sz="2800" b="1" spc="-140" dirty="0">
                  <a:latin typeface="맑은 고딕" charset="0"/>
                  <a:ea typeface="맑은 고딕" charset="0"/>
                </a:rPr>
                <a:t> </a:t>
              </a:r>
              <a:r>
                <a:rPr lang="en-US" altLang="ko-KR" sz="2800" b="1" spc="-140" dirty="0">
                  <a:latin typeface="맑은 고딕" charset="0"/>
                  <a:ea typeface="맑은 고딕" charset="0"/>
                </a:rPr>
                <a:t>Practice #2 – Language Tour</a:t>
              </a:r>
              <a:endParaRPr lang="ko-KR" altLang="en-US" sz="2800" b="1" dirty="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28" name="도형 149">
            <a:extLst>
              <a:ext uri="{FF2B5EF4-FFF2-40B4-BE49-F238E27FC236}">
                <a16:creationId xmlns:a16="http://schemas.microsoft.com/office/drawing/2014/main" id="{57F39922-CB89-675E-8263-EB033BB04F1B}"/>
              </a:ext>
            </a:extLst>
          </p:cNvPr>
          <p:cNvSpPr>
            <a:spLocks/>
          </p:cNvSpPr>
          <p:nvPr/>
        </p:nvSpPr>
        <p:spPr>
          <a:xfrm>
            <a:off x="120650" y="262890"/>
            <a:ext cx="67310" cy="532765"/>
          </a:xfrm>
          <a:prstGeom prst="rect">
            <a:avLst/>
          </a:prstGeom>
          <a:solidFill>
            <a:srgbClr val="1F2448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100">
              <a:noFill/>
              <a:latin typeface="맑은 고딕" charset="0"/>
              <a:ea typeface="Pretendard Medium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047BCF-1EB4-E6D4-3CDF-1D150E16BE24}"/>
              </a:ext>
            </a:extLst>
          </p:cNvPr>
          <p:cNvSpPr txBox="1"/>
          <p:nvPr/>
        </p:nvSpPr>
        <p:spPr>
          <a:xfrm>
            <a:off x="247135" y="1186249"/>
            <a:ext cx="3175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오른쪽 코드를 연습하세요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44A406B-632E-9D72-7F3A-E901EE12AB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4096" y="901781"/>
            <a:ext cx="7488195" cy="5956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2456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48"/>
          <p:cNvGrpSpPr/>
          <p:nvPr/>
        </p:nvGrpSpPr>
        <p:grpSpPr>
          <a:xfrm>
            <a:off x="346710" y="373380"/>
            <a:ext cx="5951855" cy="431165"/>
            <a:chOff x="346710" y="1049020"/>
            <a:chExt cx="5951855" cy="431165"/>
          </a:xfrm>
        </p:grpSpPr>
        <p:pic>
          <p:nvPicPr>
            <p:cNvPr id="7" name="그림 44" descr="C:/Users/D83/AppData/Roaming/PolarisOffice/ETemp/14508_19514240/fImage11322411478.emf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6710" y="1097280"/>
              <a:ext cx="363855" cy="328295"/>
            </a:xfrm>
            <a:prstGeom prst="rect">
              <a:avLst/>
            </a:prstGeom>
            <a:noFill/>
          </p:spPr>
        </p:pic>
        <p:sp>
          <p:nvSpPr>
            <p:cNvPr id="8" name="텍스트 상자 45"/>
            <p:cNvSpPr txBox="1">
              <a:spLocks/>
            </p:cNvSpPr>
            <p:nvPr/>
          </p:nvSpPr>
          <p:spPr>
            <a:xfrm>
              <a:off x="811530" y="1049020"/>
              <a:ext cx="5487035" cy="431165"/>
            </a:xfrm>
            <a:prstGeom prst="rect">
              <a:avLst/>
            </a:prstGeom>
            <a:noFill/>
          </p:spPr>
          <p:txBody>
            <a:bodyPr vert="horz" wrap="square" lIns="0" tIns="0" rIns="0" bIns="0" anchor="t">
              <a:spAutoFit/>
            </a:bodyPr>
            <a:lstStyle/>
            <a:p>
              <a:pPr marL="0" indent="0" algn="l" defTabSz="914400" rtl="0" eaLnBrk="1" latinLnBrk="0" hangingPunct="1">
                <a:buFontTx/>
                <a:buNone/>
              </a:pPr>
              <a:r>
                <a:rPr lang="en-US" altLang="ko-KR" sz="2800" b="1" spc="-140" dirty="0">
                  <a:latin typeface="맑은 고딕" charset="0"/>
                  <a:ea typeface="맑은 고딕" charset="0"/>
                </a:rPr>
                <a:t>Dart</a:t>
              </a:r>
              <a:r>
                <a:rPr lang="ko-KR" altLang="en-US" sz="2800" b="1" spc="-140" dirty="0">
                  <a:latin typeface="맑은 고딕" charset="0"/>
                  <a:ea typeface="맑은 고딕" charset="0"/>
                </a:rPr>
                <a:t> </a:t>
              </a:r>
              <a:r>
                <a:rPr lang="en-US" altLang="ko-KR" sz="2800" b="1" spc="-140" dirty="0">
                  <a:latin typeface="맑은 고딕" charset="0"/>
                  <a:ea typeface="맑은 고딕" charset="0"/>
                </a:rPr>
                <a:t>Practice #2 – Language Tour</a:t>
              </a:r>
              <a:endParaRPr lang="ko-KR" altLang="en-US" sz="2800" b="1" dirty="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16" name="텍스트 상자 54"/>
          <p:cNvSpPr txBox="1">
            <a:spLocks/>
          </p:cNvSpPr>
          <p:nvPr/>
        </p:nvSpPr>
        <p:spPr>
          <a:xfrm>
            <a:off x="483870" y="2050272"/>
            <a:ext cx="3305253" cy="44640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lang="ko-KR" altLang="en-US" sz="2300" spc="-14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구구단 프로그램 만들기</a:t>
            </a:r>
            <a:endParaRPr lang="ko-KR" altLang="en-US" sz="2300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8" name="도형 149">
            <a:extLst>
              <a:ext uri="{FF2B5EF4-FFF2-40B4-BE49-F238E27FC236}">
                <a16:creationId xmlns:a16="http://schemas.microsoft.com/office/drawing/2014/main" id="{57F39922-CB89-675E-8263-EB033BB04F1B}"/>
              </a:ext>
            </a:extLst>
          </p:cNvPr>
          <p:cNvSpPr>
            <a:spLocks/>
          </p:cNvSpPr>
          <p:nvPr/>
        </p:nvSpPr>
        <p:spPr>
          <a:xfrm>
            <a:off x="120650" y="262890"/>
            <a:ext cx="67310" cy="532765"/>
          </a:xfrm>
          <a:prstGeom prst="rect">
            <a:avLst/>
          </a:prstGeom>
          <a:solidFill>
            <a:srgbClr val="1F2448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100">
              <a:noFill/>
              <a:latin typeface="맑은 고딕" charset="0"/>
              <a:ea typeface="Pretendard Medium" charset="0"/>
            </a:endParaRPr>
          </a:p>
        </p:txBody>
      </p:sp>
      <p:sp>
        <p:nvSpPr>
          <p:cNvPr id="25" name="텍스트 상자 54">
            <a:extLst>
              <a:ext uri="{FF2B5EF4-FFF2-40B4-BE49-F238E27FC236}">
                <a16:creationId xmlns:a16="http://schemas.microsoft.com/office/drawing/2014/main" id="{2B9A02EC-8661-67C9-9672-99435D98DDA2}"/>
              </a:ext>
            </a:extLst>
          </p:cNvPr>
          <p:cNvSpPr txBox="1">
            <a:spLocks/>
          </p:cNvSpPr>
          <p:nvPr/>
        </p:nvSpPr>
        <p:spPr>
          <a:xfrm>
            <a:off x="483870" y="1089690"/>
            <a:ext cx="4610644" cy="800219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lang="en-US" altLang="ko-KR" sz="2300" spc="-140" dirty="0">
                <a:latin typeface="맑은 고딕" charset="0"/>
                <a:ea typeface="맑은 고딕" charset="0"/>
              </a:rPr>
              <a:t>Menu : File </a:t>
            </a:r>
            <a:r>
              <a:rPr lang="en-US" altLang="ko-KR" sz="2300" spc="-140" dirty="0">
                <a:latin typeface="맑은 고딕" charset="0"/>
                <a:ea typeface="맑은 고딕" charset="0"/>
                <a:sym typeface="Wingdings" panose="05000000000000000000" pitchFamily="2" charset="2"/>
              </a:rPr>
              <a:t> Close Folder</a:t>
            </a:r>
          </a:p>
          <a:p>
            <a:pPr marL="0" indent="0" algn="l" defTabSz="914400" rtl="0" eaLnBrk="1" latinLnBrk="0" hangingPunct="1">
              <a:buFontTx/>
              <a:buNone/>
            </a:pPr>
            <a:r>
              <a:rPr lang="en-US" altLang="ko-KR" sz="2300" spc="-140" dirty="0">
                <a:solidFill>
                  <a:schemeClr val="tx1"/>
                </a:solidFill>
                <a:latin typeface="맑은 고딕" charset="0"/>
                <a:ea typeface="맑은 고딕" charset="0"/>
                <a:sym typeface="Wingdings" panose="05000000000000000000" pitchFamily="2" charset="2"/>
              </a:rPr>
              <a:t>New Project</a:t>
            </a:r>
            <a:endParaRPr lang="ko-KR" altLang="en-US" sz="2300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B909D580-3D14-5531-3659-496A9C7152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869" y="2526624"/>
            <a:ext cx="5502565" cy="4331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1994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48"/>
          <p:cNvGrpSpPr/>
          <p:nvPr/>
        </p:nvGrpSpPr>
        <p:grpSpPr>
          <a:xfrm>
            <a:off x="346710" y="373380"/>
            <a:ext cx="5951855" cy="431165"/>
            <a:chOff x="346710" y="1049020"/>
            <a:chExt cx="5951855" cy="431165"/>
          </a:xfrm>
        </p:grpSpPr>
        <p:pic>
          <p:nvPicPr>
            <p:cNvPr id="7" name="그림 44" descr="C:/Users/D83/AppData/Roaming/PolarisOffice/ETemp/14508_19514240/fImage11322411478.emf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6710" y="1097280"/>
              <a:ext cx="363855" cy="328295"/>
            </a:xfrm>
            <a:prstGeom prst="rect">
              <a:avLst/>
            </a:prstGeom>
            <a:noFill/>
          </p:spPr>
        </p:pic>
        <p:sp>
          <p:nvSpPr>
            <p:cNvPr id="8" name="텍스트 상자 45"/>
            <p:cNvSpPr txBox="1">
              <a:spLocks/>
            </p:cNvSpPr>
            <p:nvPr/>
          </p:nvSpPr>
          <p:spPr>
            <a:xfrm>
              <a:off x="811530" y="1049020"/>
              <a:ext cx="5487035" cy="431165"/>
            </a:xfrm>
            <a:prstGeom prst="rect">
              <a:avLst/>
            </a:prstGeom>
            <a:noFill/>
          </p:spPr>
          <p:txBody>
            <a:bodyPr vert="horz" wrap="square" lIns="0" tIns="0" rIns="0" bIns="0" anchor="t">
              <a:spAutoFit/>
            </a:bodyPr>
            <a:lstStyle/>
            <a:p>
              <a:pPr marL="0" indent="0" algn="l" defTabSz="914400" rtl="0" eaLnBrk="1" latinLnBrk="0" hangingPunct="1">
                <a:buFontTx/>
                <a:buNone/>
              </a:pPr>
              <a:r>
                <a:rPr lang="en-US" altLang="ko-KR" sz="2800" b="1" spc="-140" dirty="0">
                  <a:latin typeface="맑은 고딕" charset="0"/>
                  <a:ea typeface="맑은 고딕" charset="0"/>
                </a:rPr>
                <a:t>Dart</a:t>
              </a:r>
              <a:r>
                <a:rPr lang="ko-KR" altLang="en-US" sz="2800" b="1" spc="-140" dirty="0">
                  <a:latin typeface="맑은 고딕" charset="0"/>
                  <a:ea typeface="맑은 고딕" charset="0"/>
                </a:rPr>
                <a:t> </a:t>
              </a:r>
              <a:r>
                <a:rPr lang="en-US" altLang="ko-KR" sz="2800" b="1" spc="-140" dirty="0">
                  <a:latin typeface="맑은 고딕" charset="0"/>
                  <a:ea typeface="맑은 고딕" charset="0"/>
                </a:rPr>
                <a:t>Practice #2 – Language Tour</a:t>
              </a:r>
              <a:endParaRPr lang="ko-KR" altLang="en-US" sz="2800" b="1" dirty="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28" name="도형 149">
            <a:extLst>
              <a:ext uri="{FF2B5EF4-FFF2-40B4-BE49-F238E27FC236}">
                <a16:creationId xmlns:a16="http://schemas.microsoft.com/office/drawing/2014/main" id="{57F39922-CB89-675E-8263-EB033BB04F1B}"/>
              </a:ext>
            </a:extLst>
          </p:cNvPr>
          <p:cNvSpPr>
            <a:spLocks/>
          </p:cNvSpPr>
          <p:nvPr/>
        </p:nvSpPr>
        <p:spPr>
          <a:xfrm>
            <a:off x="120650" y="262890"/>
            <a:ext cx="67310" cy="532765"/>
          </a:xfrm>
          <a:prstGeom prst="rect">
            <a:avLst/>
          </a:prstGeom>
          <a:solidFill>
            <a:srgbClr val="1F2448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100">
              <a:noFill/>
              <a:latin typeface="맑은 고딕" charset="0"/>
              <a:ea typeface="Pretendard Medium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B5E1EA-F66F-5E04-8E2E-C8BF4855966C}"/>
              </a:ext>
            </a:extLst>
          </p:cNvPr>
          <p:cNvSpPr txBox="1"/>
          <p:nvPr/>
        </p:nvSpPr>
        <p:spPr>
          <a:xfrm>
            <a:off x="6399530" y="348385"/>
            <a:ext cx="498094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 i="0" dirty="0">
                <a:solidFill>
                  <a:srgbClr val="0070C0"/>
                </a:solidFill>
                <a:effectLst/>
                <a:latin typeface="+mj-lt"/>
              </a:rPr>
              <a:t>Dart does not pass by reference.</a:t>
            </a:r>
            <a:r>
              <a:rPr lang="en-US" altLang="ko-KR" sz="1600" b="0" i="0" dirty="0">
                <a:solidFill>
                  <a:srgbClr val="FF0000"/>
                </a:solidFill>
                <a:effectLst/>
                <a:latin typeface="+mj-lt"/>
              </a:rPr>
              <a:t> </a:t>
            </a:r>
          </a:p>
          <a:p>
            <a:r>
              <a:rPr lang="en-US" altLang="ko-KR" sz="1600" b="1" i="0" dirty="0">
                <a:solidFill>
                  <a:srgbClr val="FF0000"/>
                </a:solidFill>
                <a:effectLst/>
                <a:latin typeface="+mj-lt"/>
              </a:rPr>
              <a:t>Dart is a pass-by-value language.</a:t>
            </a:r>
            <a:endParaRPr lang="ko-KR" altLang="en-US" sz="1600" b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622645-3B5A-EEAA-5FC2-592C66A11123}"/>
              </a:ext>
            </a:extLst>
          </p:cNvPr>
          <p:cNvSpPr txBox="1"/>
          <p:nvPr/>
        </p:nvSpPr>
        <p:spPr>
          <a:xfrm>
            <a:off x="346710" y="1008573"/>
            <a:ext cx="409294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 dirty="0">
                <a:solidFill>
                  <a:srgbClr val="FF0000"/>
                </a:solidFill>
                <a:latin typeface="+mn-ea"/>
              </a:rPr>
              <a:t>Dart </a:t>
            </a:r>
            <a:r>
              <a:rPr lang="ko-KR" altLang="en-US" sz="1200" b="1" dirty="0">
                <a:solidFill>
                  <a:srgbClr val="FF0000"/>
                </a:solidFill>
                <a:latin typeface="+mn-ea"/>
              </a:rPr>
              <a:t>언어에서는 함수 호출 시 인자를 값에 의한 전달</a:t>
            </a:r>
            <a:r>
              <a:rPr lang="en-US" altLang="ko-KR" sz="1200" b="1" dirty="0">
                <a:solidFill>
                  <a:srgbClr val="FF0000"/>
                </a:solidFill>
                <a:latin typeface="+mn-ea"/>
              </a:rPr>
              <a:t>(pass by value)</a:t>
            </a:r>
            <a:r>
              <a:rPr lang="ko-KR" altLang="en-US" sz="1200" b="1" dirty="0">
                <a:solidFill>
                  <a:srgbClr val="FF0000"/>
                </a:solidFill>
                <a:latin typeface="+mn-ea"/>
              </a:rPr>
              <a:t>하는 방식을 사용합니다</a:t>
            </a:r>
            <a:r>
              <a:rPr lang="en-US" altLang="ko-KR" sz="1200" b="1" dirty="0">
                <a:solidFill>
                  <a:srgbClr val="FF0000"/>
                </a:solidFill>
                <a:latin typeface="+mn-ea"/>
              </a:rPr>
              <a:t>. </a:t>
            </a:r>
            <a:r>
              <a:rPr lang="ko-KR" altLang="en-US" sz="1200" dirty="0">
                <a:latin typeface="+mn-ea"/>
              </a:rPr>
              <a:t>즉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>
                <a:latin typeface="+mn-ea"/>
              </a:rPr>
              <a:t>함수에 인자로 넘겨주는 값은 함수 내부에서 복사되어 사용되므로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>
                <a:latin typeface="+mn-ea"/>
              </a:rPr>
              <a:t>함수 외부의 변수에는 영향을 주지 않습니다</a:t>
            </a:r>
            <a:r>
              <a:rPr lang="en-US" altLang="ko-KR" sz="1200" dirty="0">
                <a:latin typeface="+mn-ea"/>
              </a:rPr>
              <a:t>. </a:t>
            </a:r>
            <a:r>
              <a:rPr lang="ko-KR" altLang="en-US" sz="1200" dirty="0">
                <a:latin typeface="+mn-ea"/>
              </a:rPr>
              <a:t>따라서 참조에 의한 전달</a:t>
            </a:r>
            <a:r>
              <a:rPr lang="en-US" altLang="ko-KR" sz="1200" dirty="0">
                <a:latin typeface="+mn-ea"/>
              </a:rPr>
              <a:t>(pass by reference)</a:t>
            </a:r>
            <a:r>
              <a:rPr lang="ko-KR" altLang="en-US" sz="1200" dirty="0">
                <a:latin typeface="+mn-ea"/>
              </a:rPr>
              <a:t>은 지원하지 않습니다</a:t>
            </a:r>
            <a:r>
              <a:rPr lang="en-US" altLang="ko-KR" sz="1200" dirty="0">
                <a:latin typeface="+mn-ea"/>
              </a:rPr>
              <a:t>. </a:t>
            </a:r>
            <a:r>
              <a:rPr lang="ko-KR" altLang="en-US" sz="1200" b="1" dirty="0">
                <a:solidFill>
                  <a:srgbClr val="FF0000"/>
                </a:solidFill>
                <a:latin typeface="+mn-ea"/>
              </a:rPr>
              <a:t>다만</a:t>
            </a:r>
            <a:r>
              <a:rPr lang="en-US" altLang="ko-KR" sz="1200" b="1" dirty="0">
                <a:solidFill>
                  <a:srgbClr val="FF0000"/>
                </a:solidFill>
                <a:latin typeface="+mn-ea"/>
              </a:rPr>
              <a:t>, </a:t>
            </a:r>
            <a:r>
              <a:rPr lang="ko-KR" altLang="en-US" sz="1200" b="1" dirty="0">
                <a:solidFill>
                  <a:srgbClr val="FF0000"/>
                </a:solidFill>
                <a:latin typeface="+mn-ea"/>
              </a:rPr>
              <a:t>인자로 객체를 넘겨주는 경우에는 객체의 </a:t>
            </a:r>
            <a:r>
              <a:rPr lang="ko-KR" altLang="en-US" sz="1200" b="1" dirty="0" err="1">
                <a:solidFill>
                  <a:srgbClr val="FF0000"/>
                </a:solidFill>
                <a:latin typeface="+mn-ea"/>
              </a:rPr>
              <a:t>참조값이</a:t>
            </a:r>
            <a:r>
              <a:rPr lang="ko-KR" altLang="en-US" sz="1200" b="1" dirty="0">
                <a:solidFill>
                  <a:srgbClr val="FF0000"/>
                </a:solidFill>
                <a:latin typeface="+mn-ea"/>
              </a:rPr>
              <a:t> 복사되어 전달</a:t>
            </a:r>
            <a:r>
              <a:rPr lang="ko-KR" altLang="en-US" sz="1200" dirty="0">
                <a:solidFill>
                  <a:srgbClr val="FF0000"/>
                </a:solidFill>
                <a:latin typeface="+mn-ea"/>
              </a:rPr>
              <a:t>되므로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>
                <a:latin typeface="+mn-ea"/>
              </a:rPr>
              <a:t>함수 내부에서 객체의 속성을 변경하면 함수 외부의 객체에도 반영됩니다</a:t>
            </a:r>
            <a:r>
              <a:rPr lang="en-US" altLang="ko-KR" sz="1200" dirty="0">
                <a:latin typeface="+mn-ea"/>
              </a:rPr>
              <a:t>. </a:t>
            </a:r>
            <a:r>
              <a:rPr lang="ko-KR" altLang="en-US" sz="1200" dirty="0">
                <a:latin typeface="+mn-ea"/>
              </a:rPr>
              <a:t>예를 들어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>
                <a:latin typeface="+mn-ea"/>
              </a:rPr>
              <a:t>다음과 같은 코드를 보면</a:t>
            </a:r>
            <a:r>
              <a:rPr lang="en-US" altLang="ko-KR" sz="1200" dirty="0">
                <a:latin typeface="+mn-ea"/>
              </a:rPr>
              <a:t>,</a:t>
            </a:r>
          </a:p>
          <a:p>
            <a:endParaRPr lang="en-US" altLang="ko-KR" sz="1200" dirty="0">
              <a:latin typeface="+mn-ea"/>
            </a:endParaRPr>
          </a:p>
          <a:p>
            <a:r>
              <a:rPr lang="en-US" altLang="ko-KR" sz="1200" dirty="0">
                <a:latin typeface="+mn-ea"/>
              </a:rPr>
              <a:t>void main() {</a:t>
            </a:r>
          </a:p>
          <a:p>
            <a:r>
              <a:rPr lang="en-US" altLang="ko-KR" sz="1200" dirty="0">
                <a:latin typeface="+mn-ea"/>
              </a:rPr>
              <a:t>  int a = 10;</a:t>
            </a:r>
          </a:p>
          <a:p>
            <a:r>
              <a:rPr lang="en-US" altLang="ko-KR" sz="1200" dirty="0">
                <a:latin typeface="+mn-ea"/>
              </a:rPr>
              <a:t>  int b = 20;</a:t>
            </a:r>
          </a:p>
          <a:p>
            <a:r>
              <a:rPr lang="en-US" altLang="ko-KR" sz="1200" dirty="0">
                <a:latin typeface="+mn-ea"/>
              </a:rPr>
              <a:t>  swap(a, b); // </a:t>
            </a:r>
            <a:r>
              <a:rPr lang="ko-KR" altLang="en-US" sz="1200" dirty="0">
                <a:latin typeface="+mn-ea"/>
              </a:rPr>
              <a:t>함수 호출</a:t>
            </a:r>
          </a:p>
          <a:p>
            <a:r>
              <a:rPr lang="ko-KR" altLang="en-US" sz="1200" dirty="0">
                <a:latin typeface="+mn-ea"/>
              </a:rPr>
              <a:t>  </a:t>
            </a:r>
            <a:r>
              <a:rPr lang="en-US" altLang="ko-KR" sz="1200" dirty="0">
                <a:latin typeface="+mn-ea"/>
              </a:rPr>
              <a:t>print('a = $a, b = $b'); // a = 10, b = 20</a:t>
            </a:r>
          </a:p>
          <a:p>
            <a:r>
              <a:rPr lang="en-US" altLang="ko-KR" sz="1200" dirty="0">
                <a:latin typeface="+mn-ea"/>
              </a:rPr>
              <a:t>}</a:t>
            </a:r>
          </a:p>
          <a:p>
            <a:endParaRPr lang="en-US" altLang="ko-KR" sz="1200" dirty="0">
              <a:latin typeface="+mn-ea"/>
            </a:endParaRPr>
          </a:p>
          <a:p>
            <a:r>
              <a:rPr lang="en-US" altLang="ko-KR" sz="1200" dirty="0">
                <a:latin typeface="+mn-ea"/>
              </a:rPr>
              <a:t>void swap(int x, int y) {</a:t>
            </a:r>
          </a:p>
          <a:p>
            <a:r>
              <a:rPr lang="en-US" altLang="ko-KR" sz="1200" dirty="0">
                <a:latin typeface="+mn-ea"/>
              </a:rPr>
              <a:t>  int temp = x;</a:t>
            </a:r>
          </a:p>
          <a:p>
            <a:r>
              <a:rPr lang="en-US" altLang="ko-KR" sz="1200" dirty="0">
                <a:latin typeface="+mn-ea"/>
              </a:rPr>
              <a:t>  x = y;</a:t>
            </a:r>
          </a:p>
          <a:p>
            <a:r>
              <a:rPr lang="en-US" altLang="ko-KR" sz="1200" dirty="0">
                <a:latin typeface="+mn-ea"/>
              </a:rPr>
              <a:t>  y = temp;</a:t>
            </a:r>
          </a:p>
          <a:p>
            <a:r>
              <a:rPr lang="en-US" altLang="ko-KR" sz="1200" dirty="0">
                <a:latin typeface="+mn-ea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79466E-36A4-1617-BB7D-B331912510EA}"/>
              </a:ext>
            </a:extLst>
          </p:cNvPr>
          <p:cNvSpPr txBox="1"/>
          <p:nvPr/>
        </p:nvSpPr>
        <p:spPr>
          <a:xfrm>
            <a:off x="4722396" y="1118937"/>
            <a:ext cx="6658074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  <a:latin typeface="+mn-ea"/>
              </a:rPr>
              <a:t>swap </a:t>
            </a:r>
            <a:r>
              <a:rPr lang="ko-KR" altLang="en-US" sz="1200" dirty="0">
                <a:solidFill>
                  <a:srgbClr val="FF0000"/>
                </a:solidFill>
                <a:latin typeface="+mn-ea"/>
              </a:rPr>
              <a:t>함수에 </a:t>
            </a:r>
            <a:r>
              <a:rPr lang="en-US" altLang="ko-KR" sz="1200" dirty="0">
                <a:solidFill>
                  <a:srgbClr val="FF0000"/>
                </a:solidFill>
                <a:latin typeface="+mn-ea"/>
              </a:rPr>
              <a:t>a</a:t>
            </a:r>
            <a:r>
              <a:rPr lang="ko-KR" altLang="en-US" sz="1200" dirty="0">
                <a:solidFill>
                  <a:srgbClr val="FF0000"/>
                </a:solidFill>
                <a:latin typeface="+mn-ea"/>
              </a:rPr>
              <a:t>와 </a:t>
            </a:r>
            <a:r>
              <a:rPr lang="en-US" altLang="ko-KR" sz="1200" dirty="0">
                <a:solidFill>
                  <a:srgbClr val="FF0000"/>
                </a:solidFill>
                <a:latin typeface="+mn-ea"/>
              </a:rPr>
              <a:t>b</a:t>
            </a:r>
            <a:r>
              <a:rPr lang="ko-KR" altLang="en-US" sz="1200" dirty="0">
                <a:solidFill>
                  <a:srgbClr val="FF0000"/>
                </a:solidFill>
                <a:latin typeface="+mn-ea"/>
              </a:rPr>
              <a:t>를 인자로 넘겨주었지만</a:t>
            </a:r>
            <a:r>
              <a:rPr lang="en-US" altLang="ko-KR" sz="1200" dirty="0">
                <a:solidFill>
                  <a:srgbClr val="FF0000"/>
                </a:solidFill>
                <a:latin typeface="+mn-ea"/>
              </a:rPr>
              <a:t>, </a:t>
            </a:r>
            <a:r>
              <a:rPr lang="ko-KR" altLang="en-US" sz="1200" dirty="0">
                <a:solidFill>
                  <a:srgbClr val="FF0000"/>
                </a:solidFill>
                <a:latin typeface="+mn-ea"/>
              </a:rPr>
              <a:t>함수 내부에서 </a:t>
            </a:r>
            <a:r>
              <a:rPr lang="en-US" altLang="ko-KR" sz="1200" dirty="0">
                <a:solidFill>
                  <a:srgbClr val="FF0000"/>
                </a:solidFill>
                <a:latin typeface="+mn-ea"/>
              </a:rPr>
              <a:t>x</a:t>
            </a:r>
            <a:r>
              <a:rPr lang="ko-KR" altLang="en-US" sz="1200" dirty="0">
                <a:solidFill>
                  <a:srgbClr val="FF0000"/>
                </a:solidFill>
                <a:latin typeface="+mn-ea"/>
              </a:rPr>
              <a:t>와 </a:t>
            </a:r>
            <a:r>
              <a:rPr lang="en-US" altLang="ko-KR" sz="1200" dirty="0">
                <a:solidFill>
                  <a:srgbClr val="FF0000"/>
                </a:solidFill>
                <a:latin typeface="+mn-ea"/>
              </a:rPr>
              <a:t>y</a:t>
            </a:r>
            <a:r>
              <a:rPr lang="ko-KR" altLang="en-US" sz="1200" dirty="0">
                <a:solidFill>
                  <a:srgbClr val="FF0000"/>
                </a:solidFill>
                <a:latin typeface="+mn-ea"/>
              </a:rPr>
              <a:t>의 값을 바꾸어도 </a:t>
            </a:r>
            <a:r>
              <a:rPr lang="en-US" altLang="ko-KR" sz="1200" dirty="0">
                <a:solidFill>
                  <a:srgbClr val="FF0000"/>
                </a:solidFill>
                <a:latin typeface="+mn-ea"/>
              </a:rPr>
              <a:t>a</a:t>
            </a:r>
            <a:r>
              <a:rPr lang="ko-KR" altLang="en-US" sz="1200" dirty="0">
                <a:solidFill>
                  <a:srgbClr val="FF0000"/>
                </a:solidFill>
                <a:latin typeface="+mn-ea"/>
              </a:rPr>
              <a:t>와 </a:t>
            </a:r>
            <a:r>
              <a:rPr lang="en-US" altLang="ko-KR" sz="1200" dirty="0">
                <a:solidFill>
                  <a:srgbClr val="FF0000"/>
                </a:solidFill>
                <a:latin typeface="+mn-ea"/>
              </a:rPr>
              <a:t>b</a:t>
            </a:r>
            <a:r>
              <a:rPr lang="ko-KR" altLang="en-US" sz="1200" dirty="0">
                <a:solidFill>
                  <a:srgbClr val="FF0000"/>
                </a:solidFill>
                <a:latin typeface="+mn-ea"/>
              </a:rPr>
              <a:t>의 값에는 영향을 주지 않습니다</a:t>
            </a:r>
            <a:r>
              <a:rPr lang="en-US" altLang="ko-KR" sz="1200" dirty="0">
                <a:solidFill>
                  <a:srgbClr val="FF0000"/>
                </a:solidFill>
                <a:latin typeface="+mn-ea"/>
              </a:rPr>
              <a:t>. </a:t>
            </a:r>
            <a:r>
              <a:rPr lang="ko-KR" altLang="en-US" sz="1200" dirty="0">
                <a:solidFill>
                  <a:srgbClr val="FF0000"/>
                </a:solidFill>
                <a:latin typeface="+mn-ea"/>
              </a:rPr>
              <a:t>이는 </a:t>
            </a:r>
            <a:r>
              <a:rPr lang="en-US" altLang="ko-KR" sz="1200" dirty="0">
                <a:solidFill>
                  <a:srgbClr val="FF0000"/>
                </a:solidFill>
                <a:latin typeface="+mn-ea"/>
              </a:rPr>
              <a:t>a</a:t>
            </a:r>
            <a:r>
              <a:rPr lang="ko-KR" altLang="en-US" sz="1200" dirty="0">
                <a:solidFill>
                  <a:srgbClr val="FF0000"/>
                </a:solidFill>
                <a:latin typeface="+mn-ea"/>
              </a:rPr>
              <a:t>와 </a:t>
            </a:r>
            <a:r>
              <a:rPr lang="en-US" altLang="ko-KR" sz="1200" dirty="0">
                <a:solidFill>
                  <a:srgbClr val="FF0000"/>
                </a:solidFill>
                <a:latin typeface="+mn-ea"/>
              </a:rPr>
              <a:t>b</a:t>
            </a:r>
            <a:r>
              <a:rPr lang="ko-KR" altLang="en-US" sz="1200" dirty="0">
                <a:solidFill>
                  <a:srgbClr val="FF0000"/>
                </a:solidFill>
                <a:latin typeface="+mn-ea"/>
              </a:rPr>
              <a:t>의 값이 </a:t>
            </a:r>
            <a:r>
              <a:rPr lang="en-US" altLang="ko-KR" sz="1200" dirty="0">
                <a:solidFill>
                  <a:srgbClr val="FF0000"/>
                </a:solidFill>
                <a:latin typeface="+mn-ea"/>
              </a:rPr>
              <a:t>x</a:t>
            </a:r>
            <a:r>
              <a:rPr lang="ko-KR" altLang="en-US" sz="1200" dirty="0">
                <a:solidFill>
                  <a:srgbClr val="FF0000"/>
                </a:solidFill>
                <a:latin typeface="+mn-ea"/>
              </a:rPr>
              <a:t>와 </a:t>
            </a:r>
            <a:r>
              <a:rPr lang="en-US" altLang="ko-KR" sz="1200" dirty="0">
                <a:solidFill>
                  <a:srgbClr val="FF0000"/>
                </a:solidFill>
                <a:latin typeface="+mn-ea"/>
              </a:rPr>
              <a:t>y</a:t>
            </a:r>
            <a:r>
              <a:rPr lang="ko-KR" altLang="en-US" sz="1200" dirty="0">
                <a:solidFill>
                  <a:srgbClr val="FF0000"/>
                </a:solidFill>
                <a:latin typeface="+mn-ea"/>
              </a:rPr>
              <a:t>에 복사되어 전달되기 때문입니다</a:t>
            </a:r>
            <a:r>
              <a:rPr lang="en-US" altLang="ko-KR" sz="1200" dirty="0">
                <a:solidFill>
                  <a:srgbClr val="FF0000"/>
                </a:solidFill>
                <a:latin typeface="+mn-ea"/>
              </a:rPr>
              <a:t>. </a:t>
            </a:r>
            <a:r>
              <a:rPr lang="ko-KR" altLang="en-US" sz="1200" dirty="0">
                <a:latin typeface="+mn-ea"/>
              </a:rPr>
              <a:t>하지만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>
                <a:latin typeface="+mn-ea"/>
              </a:rPr>
              <a:t>다음과 같은 코드를 보면</a:t>
            </a:r>
            <a:r>
              <a:rPr lang="en-US" altLang="ko-KR" sz="1200" dirty="0">
                <a:latin typeface="+mn-ea"/>
              </a:rPr>
              <a:t>,</a:t>
            </a:r>
          </a:p>
          <a:p>
            <a:endParaRPr lang="en-US" altLang="ko-KR" sz="1200" dirty="0">
              <a:latin typeface="+mn-ea"/>
            </a:endParaRPr>
          </a:p>
          <a:p>
            <a:r>
              <a:rPr lang="en-US" altLang="ko-KR" sz="1200" dirty="0">
                <a:latin typeface="+mn-ea"/>
              </a:rPr>
              <a:t>class Point {</a:t>
            </a:r>
          </a:p>
          <a:p>
            <a:r>
              <a:rPr lang="en-US" altLang="ko-KR" sz="1200" dirty="0">
                <a:latin typeface="+mn-ea"/>
              </a:rPr>
              <a:t>  int x;</a:t>
            </a:r>
          </a:p>
          <a:p>
            <a:r>
              <a:rPr lang="en-US" altLang="ko-KR" sz="1200" dirty="0">
                <a:latin typeface="+mn-ea"/>
              </a:rPr>
              <a:t>  int y;</a:t>
            </a:r>
          </a:p>
          <a:p>
            <a:r>
              <a:rPr lang="en-US" altLang="ko-KR" sz="1200" dirty="0">
                <a:latin typeface="+mn-ea"/>
              </a:rPr>
              <a:t>  Point(</a:t>
            </a:r>
            <a:r>
              <a:rPr lang="en-US" altLang="ko-KR" sz="1200" dirty="0" err="1">
                <a:latin typeface="+mn-ea"/>
              </a:rPr>
              <a:t>this.x</a:t>
            </a:r>
            <a:r>
              <a:rPr lang="en-US" altLang="ko-KR" sz="1200" dirty="0">
                <a:latin typeface="+mn-ea"/>
              </a:rPr>
              <a:t>, </a:t>
            </a:r>
            <a:r>
              <a:rPr lang="en-US" altLang="ko-KR" sz="1200" dirty="0" err="1">
                <a:latin typeface="+mn-ea"/>
              </a:rPr>
              <a:t>this.y</a:t>
            </a:r>
            <a:r>
              <a:rPr lang="en-US" altLang="ko-KR" sz="1200" dirty="0">
                <a:latin typeface="+mn-ea"/>
              </a:rPr>
              <a:t>);</a:t>
            </a:r>
          </a:p>
          <a:p>
            <a:r>
              <a:rPr lang="en-US" altLang="ko-KR" sz="1200" dirty="0">
                <a:latin typeface="+mn-ea"/>
              </a:rPr>
              <a:t>}</a:t>
            </a:r>
          </a:p>
          <a:p>
            <a:endParaRPr lang="en-US" altLang="ko-KR" sz="1200" dirty="0">
              <a:latin typeface="+mn-ea"/>
            </a:endParaRPr>
          </a:p>
          <a:p>
            <a:r>
              <a:rPr lang="en-US" altLang="ko-KR" sz="1200" dirty="0">
                <a:latin typeface="+mn-ea"/>
              </a:rPr>
              <a:t>void main() {</a:t>
            </a:r>
          </a:p>
          <a:p>
            <a:r>
              <a:rPr lang="en-US" altLang="ko-KR" sz="1200" dirty="0">
                <a:latin typeface="+mn-ea"/>
              </a:rPr>
              <a:t>  Point p1 = Point(10, 20);</a:t>
            </a:r>
          </a:p>
          <a:p>
            <a:r>
              <a:rPr lang="en-US" altLang="ko-KR" sz="1200" dirty="0">
                <a:latin typeface="+mn-ea"/>
              </a:rPr>
              <a:t>  Point p2 = Point(30, 40);</a:t>
            </a:r>
          </a:p>
          <a:p>
            <a:r>
              <a:rPr lang="en-US" altLang="ko-KR" sz="1200" dirty="0">
                <a:latin typeface="+mn-ea"/>
              </a:rPr>
              <a:t>  swap(p1, p2); // </a:t>
            </a:r>
            <a:r>
              <a:rPr lang="ko-KR" altLang="en-US" sz="1200" dirty="0">
                <a:latin typeface="+mn-ea"/>
              </a:rPr>
              <a:t>함수 호출</a:t>
            </a:r>
          </a:p>
          <a:p>
            <a:r>
              <a:rPr lang="ko-KR" altLang="en-US" sz="1200" dirty="0">
                <a:latin typeface="+mn-ea"/>
              </a:rPr>
              <a:t>  </a:t>
            </a:r>
            <a:r>
              <a:rPr lang="en-US" altLang="ko-KR" sz="1200" dirty="0">
                <a:latin typeface="+mn-ea"/>
              </a:rPr>
              <a:t>print('p1 = (${p1.x}, ${p1.y}), p2 = (${p2.x}, ${p2.y})'); </a:t>
            </a:r>
            <a:r>
              <a:rPr lang="en-US" altLang="ko-KR" sz="1200" dirty="0">
                <a:solidFill>
                  <a:srgbClr val="00B050"/>
                </a:solidFill>
                <a:latin typeface="+mn-ea"/>
              </a:rPr>
              <a:t>// p1 = (30, 40), p2 = (10, 20)</a:t>
            </a:r>
          </a:p>
          <a:p>
            <a:r>
              <a:rPr lang="en-US" altLang="ko-KR" sz="1200" dirty="0">
                <a:latin typeface="+mn-ea"/>
              </a:rPr>
              <a:t>}</a:t>
            </a:r>
          </a:p>
          <a:p>
            <a:endParaRPr lang="en-US" altLang="ko-KR" sz="1200" dirty="0">
              <a:latin typeface="+mn-ea"/>
            </a:endParaRPr>
          </a:p>
          <a:p>
            <a:r>
              <a:rPr lang="en-US" altLang="ko-KR" sz="1200" dirty="0">
                <a:latin typeface="+mn-ea"/>
              </a:rPr>
              <a:t>void swap(Point p1, Point p2) {</a:t>
            </a:r>
          </a:p>
          <a:p>
            <a:r>
              <a:rPr lang="en-US" altLang="ko-KR" sz="1200" dirty="0">
                <a:latin typeface="+mn-ea"/>
              </a:rPr>
              <a:t>  int </a:t>
            </a:r>
            <a:r>
              <a:rPr lang="en-US" altLang="ko-KR" sz="1200" dirty="0" err="1">
                <a:latin typeface="+mn-ea"/>
              </a:rPr>
              <a:t>tempX</a:t>
            </a:r>
            <a:r>
              <a:rPr lang="en-US" altLang="ko-KR" sz="1200" dirty="0">
                <a:latin typeface="+mn-ea"/>
              </a:rPr>
              <a:t> = p1.x;</a:t>
            </a:r>
          </a:p>
          <a:p>
            <a:r>
              <a:rPr lang="en-US" altLang="ko-KR" sz="1200" dirty="0">
                <a:latin typeface="+mn-ea"/>
              </a:rPr>
              <a:t>  int </a:t>
            </a:r>
            <a:r>
              <a:rPr lang="en-US" altLang="ko-KR" sz="1200" dirty="0" err="1">
                <a:latin typeface="+mn-ea"/>
              </a:rPr>
              <a:t>tempY</a:t>
            </a:r>
            <a:r>
              <a:rPr lang="en-US" altLang="ko-KR" sz="1200" dirty="0">
                <a:latin typeface="+mn-ea"/>
              </a:rPr>
              <a:t> = p1.y;</a:t>
            </a:r>
          </a:p>
          <a:p>
            <a:r>
              <a:rPr lang="en-US" altLang="ko-KR" sz="1200" dirty="0">
                <a:latin typeface="+mn-ea"/>
              </a:rPr>
              <a:t>  p1.x = p2.x;</a:t>
            </a:r>
          </a:p>
          <a:p>
            <a:r>
              <a:rPr lang="en-US" altLang="ko-KR" sz="1200" dirty="0">
                <a:latin typeface="+mn-ea"/>
              </a:rPr>
              <a:t>  p1.y = p2.y;</a:t>
            </a:r>
          </a:p>
          <a:p>
            <a:r>
              <a:rPr lang="en-US" altLang="ko-KR" sz="1200" dirty="0">
                <a:latin typeface="+mn-ea"/>
              </a:rPr>
              <a:t>  p2.x = </a:t>
            </a:r>
            <a:r>
              <a:rPr lang="en-US" altLang="ko-KR" sz="1200" dirty="0" err="1">
                <a:latin typeface="+mn-ea"/>
              </a:rPr>
              <a:t>tempX</a:t>
            </a:r>
            <a:r>
              <a:rPr lang="en-US" altLang="ko-KR" sz="1200" dirty="0">
                <a:latin typeface="+mn-ea"/>
              </a:rPr>
              <a:t>;</a:t>
            </a:r>
          </a:p>
          <a:p>
            <a:r>
              <a:rPr lang="en-US" altLang="ko-KR" sz="1200" dirty="0">
                <a:latin typeface="+mn-ea"/>
              </a:rPr>
              <a:t>  p2.y = </a:t>
            </a:r>
            <a:r>
              <a:rPr lang="en-US" altLang="ko-KR" sz="1200" dirty="0" err="1">
                <a:latin typeface="+mn-ea"/>
              </a:rPr>
              <a:t>tempY</a:t>
            </a:r>
            <a:r>
              <a:rPr lang="en-US" altLang="ko-KR" sz="1200" dirty="0">
                <a:latin typeface="+mn-ea"/>
              </a:rPr>
              <a:t>;</a:t>
            </a:r>
          </a:p>
          <a:p>
            <a:r>
              <a:rPr lang="en-US" altLang="ko-KR" sz="1200" dirty="0">
                <a:latin typeface="+mn-ea"/>
              </a:rPr>
              <a:t>}</a:t>
            </a:r>
          </a:p>
          <a:p>
            <a:r>
              <a:rPr lang="en-US" altLang="ko-KR" sz="1200" dirty="0">
                <a:latin typeface="+mn-ea"/>
              </a:rPr>
              <a:t>```</a:t>
            </a:r>
          </a:p>
          <a:p>
            <a:r>
              <a:rPr lang="en-US" altLang="ko-KR" sz="1200" dirty="0">
                <a:latin typeface="+mn-ea"/>
              </a:rPr>
              <a:t>swap </a:t>
            </a:r>
            <a:r>
              <a:rPr lang="ko-KR" altLang="en-US" sz="1200" dirty="0">
                <a:latin typeface="+mn-ea"/>
              </a:rPr>
              <a:t>함수에 </a:t>
            </a:r>
            <a:r>
              <a:rPr lang="en-US" altLang="ko-KR" sz="1200" dirty="0">
                <a:latin typeface="+mn-ea"/>
              </a:rPr>
              <a:t>p1</a:t>
            </a:r>
            <a:r>
              <a:rPr lang="ko-KR" altLang="en-US" sz="1200" dirty="0">
                <a:latin typeface="+mn-ea"/>
              </a:rPr>
              <a:t>과 </a:t>
            </a:r>
            <a:r>
              <a:rPr lang="en-US" altLang="ko-KR" sz="1200" dirty="0">
                <a:latin typeface="+mn-ea"/>
              </a:rPr>
              <a:t>p2</a:t>
            </a:r>
            <a:r>
              <a:rPr lang="ko-KR" altLang="en-US" sz="1200" dirty="0">
                <a:latin typeface="+mn-ea"/>
              </a:rPr>
              <a:t>를 인자로 넘겨주었고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>
                <a:latin typeface="+mn-ea"/>
              </a:rPr>
              <a:t>함수 내부에서 </a:t>
            </a:r>
            <a:r>
              <a:rPr lang="en-US" altLang="ko-KR" sz="1200" dirty="0">
                <a:latin typeface="+mn-ea"/>
              </a:rPr>
              <a:t>p1</a:t>
            </a:r>
            <a:r>
              <a:rPr lang="ko-KR" altLang="en-US" sz="1200" dirty="0">
                <a:latin typeface="+mn-ea"/>
              </a:rPr>
              <a:t>과 </a:t>
            </a:r>
            <a:r>
              <a:rPr lang="en-US" altLang="ko-KR" sz="1200" dirty="0">
                <a:latin typeface="+mn-ea"/>
              </a:rPr>
              <a:t>p2</a:t>
            </a:r>
            <a:r>
              <a:rPr lang="ko-KR" altLang="en-US" sz="1200" dirty="0">
                <a:latin typeface="+mn-ea"/>
              </a:rPr>
              <a:t>의 </a:t>
            </a:r>
            <a:r>
              <a:rPr lang="en-US" altLang="ko-KR" sz="1200" dirty="0">
                <a:latin typeface="+mn-ea"/>
              </a:rPr>
              <a:t>x</a:t>
            </a:r>
            <a:r>
              <a:rPr lang="ko-KR" altLang="en-US" sz="1200" dirty="0">
                <a:latin typeface="+mn-ea"/>
              </a:rPr>
              <a:t>와 </a:t>
            </a:r>
            <a:r>
              <a:rPr lang="en-US" altLang="ko-KR" sz="1200" dirty="0">
                <a:latin typeface="+mn-ea"/>
              </a:rPr>
              <a:t>y </a:t>
            </a:r>
            <a:r>
              <a:rPr lang="ko-KR" altLang="en-US" sz="1200" dirty="0">
                <a:latin typeface="+mn-ea"/>
              </a:rPr>
              <a:t>값을 바꾸었습니다</a:t>
            </a:r>
            <a:r>
              <a:rPr lang="en-US" altLang="ko-KR" sz="1200" dirty="0">
                <a:latin typeface="+mn-ea"/>
              </a:rPr>
              <a:t>. </a:t>
            </a:r>
            <a:r>
              <a:rPr lang="ko-KR" altLang="en-US" sz="1200" dirty="0">
                <a:latin typeface="+mn-ea"/>
              </a:rPr>
              <a:t>이 경우에는 함수 외부의 </a:t>
            </a:r>
            <a:r>
              <a:rPr lang="en-US" altLang="ko-KR" sz="1200" dirty="0">
                <a:latin typeface="+mn-ea"/>
              </a:rPr>
              <a:t>p1</a:t>
            </a:r>
            <a:r>
              <a:rPr lang="ko-KR" altLang="en-US" sz="1200" dirty="0">
                <a:latin typeface="+mn-ea"/>
              </a:rPr>
              <a:t>과 </a:t>
            </a:r>
            <a:r>
              <a:rPr lang="en-US" altLang="ko-KR" sz="1200" dirty="0">
                <a:latin typeface="+mn-ea"/>
              </a:rPr>
              <a:t>p2</a:t>
            </a:r>
            <a:r>
              <a:rPr lang="ko-KR" altLang="en-US" sz="1200" dirty="0">
                <a:latin typeface="+mn-ea"/>
              </a:rPr>
              <a:t>의 값도 바뀌었습니다</a:t>
            </a:r>
            <a:r>
              <a:rPr lang="en-US" altLang="ko-KR" sz="1200" dirty="0">
                <a:latin typeface="+mn-ea"/>
              </a:rPr>
              <a:t>. </a:t>
            </a:r>
            <a:r>
              <a:rPr lang="ko-KR" altLang="en-US" sz="1200" dirty="0">
                <a:latin typeface="+mn-ea"/>
              </a:rPr>
              <a:t>이는 </a:t>
            </a:r>
            <a:r>
              <a:rPr lang="en-US" altLang="ko-KR" sz="1200" dirty="0">
                <a:solidFill>
                  <a:srgbClr val="FF0000"/>
                </a:solidFill>
                <a:latin typeface="+mn-ea"/>
              </a:rPr>
              <a:t>p1</a:t>
            </a:r>
            <a:r>
              <a:rPr lang="ko-KR" altLang="en-US" sz="1200" dirty="0">
                <a:solidFill>
                  <a:srgbClr val="FF0000"/>
                </a:solidFill>
                <a:latin typeface="+mn-ea"/>
              </a:rPr>
              <a:t>과 </a:t>
            </a:r>
            <a:r>
              <a:rPr lang="en-US" altLang="ko-KR" sz="1200" dirty="0">
                <a:solidFill>
                  <a:srgbClr val="FF0000"/>
                </a:solidFill>
                <a:latin typeface="+mn-ea"/>
              </a:rPr>
              <a:t>p2</a:t>
            </a:r>
            <a:r>
              <a:rPr lang="ko-KR" altLang="en-US" sz="1200" dirty="0">
                <a:solidFill>
                  <a:srgbClr val="FF0000"/>
                </a:solidFill>
                <a:latin typeface="+mn-ea"/>
              </a:rPr>
              <a:t>가 가리키는 객체의 </a:t>
            </a:r>
            <a:r>
              <a:rPr lang="ko-KR" altLang="en-US" sz="1200" dirty="0" err="1">
                <a:solidFill>
                  <a:srgbClr val="FF0000"/>
                </a:solidFill>
                <a:latin typeface="+mn-ea"/>
              </a:rPr>
              <a:t>참조값이</a:t>
            </a:r>
            <a:r>
              <a:rPr lang="ko-KR" altLang="en-US" sz="1200" dirty="0">
                <a:solidFill>
                  <a:srgbClr val="FF0000"/>
                </a:solidFill>
                <a:latin typeface="+mn-ea"/>
              </a:rPr>
              <a:t> 복사되어 전달되기 때문입니다</a:t>
            </a:r>
            <a:r>
              <a:rPr lang="en-US" altLang="ko-KR" sz="1200" dirty="0">
                <a:solidFill>
                  <a:srgbClr val="FF0000"/>
                </a:solidFill>
                <a:latin typeface="+mn-ea"/>
              </a:rPr>
              <a:t>. </a:t>
            </a:r>
            <a:r>
              <a:rPr lang="ko-KR" altLang="en-US" sz="1200" dirty="0">
                <a:solidFill>
                  <a:srgbClr val="FF0000"/>
                </a:solidFill>
                <a:latin typeface="+mn-ea"/>
              </a:rPr>
              <a:t>따라서 함수 내부에서 객체의 속성을 변경하면 원본 객체에도 영향을 줍니다</a:t>
            </a:r>
            <a:r>
              <a:rPr lang="en-US" altLang="ko-KR" sz="1200" dirty="0"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304573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56275E-25C2-9EA9-F0D1-731C0F3847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학습목표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BDA001C-9BF3-636E-00D5-E5A10D5F6C23}"/>
              </a:ext>
            </a:extLst>
          </p:cNvPr>
          <p:cNvSpPr txBox="1"/>
          <p:nvPr/>
        </p:nvSpPr>
        <p:spPr>
          <a:xfrm>
            <a:off x="597759" y="1980066"/>
            <a:ext cx="6101148" cy="21907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 defTabSz="914400" rtl="0" eaLnBrk="1" latinLnBrk="0" hangingPunct="1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400" b="0" spc="-140" dirty="0">
                <a:latin typeface="맑은 고딕" charset="0"/>
                <a:ea typeface="맑은 고딕" charset="0"/>
              </a:rPr>
              <a:t>Dart ?!</a:t>
            </a:r>
          </a:p>
          <a:p>
            <a:pPr marL="342900" indent="-342900" latinLnBrk="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400" b="0" spc="-140" dirty="0">
                <a:latin typeface="맑은 고딕" charset="0"/>
                <a:ea typeface="맑은 고딕" charset="0"/>
              </a:rPr>
              <a:t>Dart </a:t>
            </a:r>
            <a:r>
              <a:rPr lang="ko-KR" altLang="en-US" sz="2400" b="0" spc="-140" dirty="0">
                <a:latin typeface="맑은 고딕" charset="0"/>
                <a:ea typeface="맑은 고딕" charset="0"/>
              </a:rPr>
              <a:t>언어의 기본 문법 학습</a:t>
            </a:r>
            <a:endParaRPr lang="ko-KR" altLang="en-US" sz="2400" b="0" dirty="0">
              <a:latin typeface="맑은 고딕" charset="0"/>
              <a:ea typeface="맑은 고딕" charset="0"/>
            </a:endParaRPr>
          </a:p>
          <a:p>
            <a:pPr marL="342900" indent="-342900" latinLnBrk="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400" b="0" dirty="0">
                <a:latin typeface="맑은 고딕" charset="0"/>
                <a:ea typeface="맑은 고딕" charset="0"/>
              </a:rPr>
              <a:t>Practice</a:t>
            </a:r>
            <a:r>
              <a:rPr lang="ko-KR" altLang="en-US" sz="2400" b="0" dirty="0">
                <a:latin typeface="맑은 고딕" charset="0"/>
                <a:ea typeface="맑은 고딕" charset="0"/>
              </a:rPr>
              <a:t> </a:t>
            </a:r>
            <a:r>
              <a:rPr lang="en-US" altLang="ko-KR" sz="2400" b="0" dirty="0">
                <a:latin typeface="맑은 고딕" charset="0"/>
                <a:ea typeface="맑은 고딕" charset="0"/>
              </a:rPr>
              <a:t>(VS</a:t>
            </a:r>
            <a:r>
              <a:rPr lang="ko-KR" altLang="en-US" sz="2400" b="0" dirty="0">
                <a:latin typeface="맑은 고딕" charset="0"/>
                <a:ea typeface="맑은 고딕" charset="0"/>
              </a:rPr>
              <a:t> </a:t>
            </a:r>
            <a:r>
              <a:rPr lang="en-US" altLang="ko-KR" sz="2400" b="0" dirty="0">
                <a:latin typeface="맑은 고딕" charset="0"/>
                <a:ea typeface="맑은 고딕" charset="0"/>
              </a:rPr>
              <a:t>Code</a:t>
            </a:r>
            <a:r>
              <a:rPr lang="ko-KR" altLang="en-US" sz="2400" b="0" dirty="0">
                <a:latin typeface="맑은 고딕" charset="0"/>
                <a:ea typeface="맑은 고딕" charset="0"/>
              </a:rPr>
              <a:t> </a:t>
            </a:r>
            <a:r>
              <a:rPr lang="en-US" altLang="ko-KR" sz="2400" b="0" dirty="0">
                <a:latin typeface="맑은 고딕" charset="0"/>
                <a:ea typeface="맑은 고딕" charset="0"/>
              </a:rPr>
              <a:t>+</a:t>
            </a:r>
            <a:r>
              <a:rPr lang="ko-KR" altLang="en-US" sz="2400" b="0" dirty="0">
                <a:latin typeface="맑은 고딕" charset="0"/>
                <a:ea typeface="맑은 고딕" charset="0"/>
              </a:rPr>
              <a:t> </a:t>
            </a:r>
            <a:r>
              <a:rPr lang="en-US" altLang="ko-KR" sz="2400" b="0" dirty="0">
                <a:latin typeface="맑은 고딕" charset="0"/>
                <a:ea typeface="맑은 고딕" charset="0"/>
              </a:rPr>
              <a:t>Dart)</a:t>
            </a:r>
            <a:endParaRPr lang="ko-KR" altLang="en-US" sz="2400" b="0" dirty="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48"/>
          <p:cNvGrpSpPr/>
          <p:nvPr/>
        </p:nvGrpSpPr>
        <p:grpSpPr>
          <a:xfrm>
            <a:off x="346710" y="373380"/>
            <a:ext cx="5951855" cy="431165"/>
            <a:chOff x="346710" y="1049020"/>
            <a:chExt cx="5951855" cy="431165"/>
          </a:xfrm>
        </p:grpSpPr>
        <p:pic>
          <p:nvPicPr>
            <p:cNvPr id="7" name="그림 44" descr="C:/Users/D83/AppData/Roaming/PolarisOffice/ETemp/14508_19514240/fImage11322411478.emf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6710" y="1097280"/>
              <a:ext cx="363855" cy="328295"/>
            </a:xfrm>
            <a:prstGeom prst="rect">
              <a:avLst/>
            </a:prstGeom>
            <a:noFill/>
          </p:spPr>
        </p:pic>
        <p:sp>
          <p:nvSpPr>
            <p:cNvPr id="8" name="텍스트 상자 45"/>
            <p:cNvSpPr txBox="1">
              <a:spLocks/>
            </p:cNvSpPr>
            <p:nvPr/>
          </p:nvSpPr>
          <p:spPr>
            <a:xfrm>
              <a:off x="811530" y="1049020"/>
              <a:ext cx="5487035" cy="431165"/>
            </a:xfrm>
            <a:prstGeom prst="rect">
              <a:avLst/>
            </a:prstGeom>
            <a:noFill/>
          </p:spPr>
          <p:txBody>
            <a:bodyPr vert="horz" wrap="square" lIns="0" tIns="0" rIns="0" bIns="0" anchor="t">
              <a:spAutoFit/>
            </a:bodyPr>
            <a:lstStyle/>
            <a:p>
              <a:pPr marL="0" indent="0" algn="l" defTabSz="914400" rtl="0" eaLnBrk="1" latinLnBrk="0" hangingPunct="1">
                <a:buFontTx/>
                <a:buNone/>
              </a:pPr>
              <a:r>
                <a:rPr lang="en-US" altLang="ko-KR" sz="2800" b="1" spc="-140" dirty="0">
                  <a:latin typeface="맑은 고딕" charset="0"/>
                  <a:ea typeface="맑은 고딕" charset="0"/>
                </a:rPr>
                <a:t>Dart</a:t>
              </a:r>
              <a:r>
                <a:rPr lang="ko-KR" altLang="en-US" sz="2800" b="1" spc="-140" dirty="0">
                  <a:latin typeface="맑은 고딕" charset="0"/>
                  <a:ea typeface="맑은 고딕" charset="0"/>
                </a:rPr>
                <a:t> </a:t>
              </a:r>
              <a:r>
                <a:rPr lang="en-US" altLang="ko-KR" sz="2800" b="1" spc="-140" dirty="0">
                  <a:latin typeface="맑은 고딕" charset="0"/>
                  <a:ea typeface="맑은 고딕" charset="0"/>
                </a:rPr>
                <a:t>Practice #3 – Null Safety</a:t>
              </a:r>
              <a:endParaRPr lang="ko-KR" altLang="en-US" sz="2800" b="1" dirty="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16" name="텍스트 상자 54"/>
          <p:cNvSpPr txBox="1">
            <a:spLocks/>
          </p:cNvSpPr>
          <p:nvPr/>
        </p:nvSpPr>
        <p:spPr>
          <a:xfrm>
            <a:off x="483871" y="1066979"/>
            <a:ext cx="9154400" cy="2202013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latinLnBrk="0">
              <a:lnSpc>
                <a:spcPct val="150000"/>
              </a:lnSpc>
            </a:pPr>
            <a:r>
              <a:rPr lang="en-US" altLang="ko-KR" sz="2300" b="1" spc="-14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Null Safety</a:t>
            </a:r>
          </a:p>
          <a:p>
            <a:pPr marL="285750" indent="-28575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400" dirty="0">
                <a:hlinkClick r:id="rId3"/>
              </a:rPr>
              <a:t>https://dart.dev/null-safety</a:t>
            </a:r>
            <a:endParaRPr lang="en-US" altLang="ko-KR" sz="1400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85750" indent="-28575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dirty="0">
                <a:hlinkClick r:id="rId4"/>
              </a:rPr>
              <a:t>https://dart.dev/null-safety/understanding-null-safety</a:t>
            </a:r>
            <a:endParaRPr lang="en-US" altLang="ko-KR" sz="1400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342900" indent="-3429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400" dirty="0">
                <a:latin typeface="맑은 고딕" charset="0"/>
                <a:ea typeface="맑은 고딕" charset="0"/>
              </a:rPr>
              <a:t>Null safety</a:t>
            </a:r>
            <a:r>
              <a:rPr lang="ko-KR" altLang="en-US" sz="1400" dirty="0">
                <a:latin typeface="맑은 고딕" charset="0"/>
                <a:ea typeface="맑은 고딕" charset="0"/>
              </a:rPr>
              <a:t>는 </a:t>
            </a:r>
            <a:r>
              <a:rPr lang="en-US" altLang="ko-KR" sz="1400" dirty="0">
                <a:latin typeface="맑은 고딕" charset="0"/>
                <a:ea typeface="맑은 고딕" charset="0"/>
              </a:rPr>
              <a:t>2.12.0 </a:t>
            </a:r>
            <a:r>
              <a:rPr lang="ko-KR" altLang="en-US" sz="1400" dirty="0">
                <a:latin typeface="맑은 고딕" charset="0"/>
                <a:ea typeface="맑은 고딕" charset="0"/>
              </a:rPr>
              <a:t>버전 이상부터 지원</a:t>
            </a:r>
            <a:endParaRPr lang="en-US" altLang="ko-KR" sz="1400" dirty="0">
              <a:latin typeface="맑은 고딕" charset="0"/>
              <a:ea typeface="맑은 고딕" charset="0"/>
            </a:endParaRPr>
          </a:p>
          <a:p>
            <a:pPr marL="342900" indent="-3429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400" b="0" i="0" dirty="0">
                <a:solidFill>
                  <a:srgbClr val="4A4A4A"/>
                </a:solidFill>
                <a:effectLst/>
                <a:latin typeface="Roboto" panose="02000000000000000000" pitchFamily="2" charset="0"/>
              </a:rPr>
              <a:t>Null </a:t>
            </a:r>
            <a:r>
              <a:rPr lang="ko-KR" altLang="en-US" sz="1400" b="0" i="0" dirty="0">
                <a:solidFill>
                  <a:srgbClr val="4A4A4A"/>
                </a:solidFill>
                <a:effectLst/>
                <a:latin typeface="Roboto" panose="02000000000000000000" pitchFamily="2" charset="0"/>
              </a:rPr>
              <a:t>로 설정된 변수에 대한 의도하지 않은 액세스로 인해 발생하는 오류를 방지합니다</a:t>
            </a:r>
            <a:endParaRPr lang="en-US" altLang="ko-KR" sz="1400" b="0" i="0" dirty="0">
              <a:solidFill>
                <a:srgbClr val="4A4A4A"/>
              </a:solidFill>
              <a:effectLst/>
              <a:latin typeface="Roboto" panose="02000000000000000000" pitchFamily="2" charset="0"/>
            </a:endParaRPr>
          </a:p>
          <a:p>
            <a:pPr marL="342900" indent="-342900" latinLnBrk="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dirty="0">
                <a:solidFill>
                  <a:srgbClr val="FF0000"/>
                </a:solidFill>
                <a:latin typeface="Roboto" panose="02000000000000000000" pitchFamily="2" charset="0"/>
                <a:ea typeface="맑은 고딕" charset="0"/>
              </a:rPr>
              <a:t>변수가 </a:t>
            </a:r>
            <a:r>
              <a:rPr lang="en-US" altLang="ko-KR" sz="1400" dirty="0">
                <a:solidFill>
                  <a:srgbClr val="FF0000"/>
                </a:solidFill>
                <a:latin typeface="Roboto" panose="02000000000000000000" pitchFamily="2" charset="0"/>
                <a:ea typeface="맑은 고딕" charset="0"/>
              </a:rPr>
              <a:t>null </a:t>
            </a:r>
            <a:r>
              <a:rPr lang="ko-KR" altLang="en-US" sz="1400" dirty="0">
                <a:solidFill>
                  <a:srgbClr val="FF0000"/>
                </a:solidFill>
                <a:latin typeface="Roboto" panose="02000000000000000000" pitchFamily="2" charset="0"/>
                <a:ea typeface="맑은 고딕" charset="0"/>
              </a:rPr>
              <a:t>값을 가질 수 있음을 나타내려면 </a:t>
            </a:r>
            <a:r>
              <a:rPr lang="en-US" altLang="ko-KR" sz="1400" dirty="0">
                <a:solidFill>
                  <a:srgbClr val="FF0000"/>
                </a:solidFill>
                <a:latin typeface="Roboto" panose="02000000000000000000" pitchFamily="2" charset="0"/>
                <a:ea typeface="맑은 고딕" charset="0"/>
              </a:rPr>
              <a:t>? </a:t>
            </a:r>
            <a:r>
              <a:rPr lang="ko-KR" altLang="en-US" sz="1400" dirty="0">
                <a:solidFill>
                  <a:srgbClr val="FF0000"/>
                </a:solidFill>
                <a:latin typeface="Roboto" panose="02000000000000000000" pitchFamily="2" charset="0"/>
                <a:ea typeface="맑은 고딕" charset="0"/>
              </a:rPr>
              <a:t>를</a:t>
            </a:r>
            <a:r>
              <a:rPr lang="en-US" altLang="ko-KR" sz="1400" dirty="0">
                <a:solidFill>
                  <a:srgbClr val="FF0000"/>
                </a:solidFill>
                <a:latin typeface="Roboto" panose="02000000000000000000" pitchFamily="2" charset="0"/>
                <a:ea typeface="맑은 고딕" charset="0"/>
              </a:rPr>
              <a:t> </a:t>
            </a:r>
            <a:r>
              <a:rPr lang="ko-KR" altLang="en-US" sz="1400" dirty="0">
                <a:solidFill>
                  <a:srgbClr val="FF0000"/>
                </a:solidFill>
                <a:latin typeface="Roboto" panose="02000000000000000000" pitchFamily="2" charset="0"/>
                <a:ea typeface="맑은 고딕" charset="0"/>
              </a:rPr>
              <a:t>추가하십시오</a:t>
            </a:r>
            <a:endParaRPr lang="en-US" altLang="ko-KR" sz="1400" dirty="0">
              <a:solidFill>
                <a:srgbClr val="FF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8" name="도형 149">
            <a:extLst>
              <a:ext uri="{FF2B5EF4-FFF2-40B4-BE49-F238E27FC236}">
                <a16:creationId xmlns:a16="http://schemas.microsoft.com/office/drawing/2014/main" id="{57F39922-CB89-675E-8263-EB033BB04F1B}"/>
              </a:ext>
            </a:extLst>
          </p:cNvPr>
          <p:cNvSpPr>
            <a:spLocks/>
          </p:cNvSpPr>
          <p:nvPr/>
        </p:nvSpPr>
        <p:spPr>
          <a:xfrm>
            <a:off x="120650" y="262890"/>
            <a:ext cx="67310" cy="532765"/>
          </a:xfrm>
          <a:prstGeom prst="rect">
            <a:avLst/>
          </a:prstGeom>
          <a:solidFill>
            <a:srgbClr val="1F2448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100">
              <a:noFill/>
              <a:latin typeface="맑은 고딕" charset="0"/>
              <a:ea typeface="Pretendard Medium" charset="0"/>
            </a:endParaRPr>
          </a:p>
        </p:txBody>
      </p:sp>
      <p:pic>
        <p:nvPicPr>
          <p:cNvPr id="2" name="그림 1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649BB097-8F11-8177-22A9-AA2BBF1041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054" y="3428999"/>
            <a:ext cx="8976265" cy="3429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9613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48"/>
          <p:cNvGrpSpPr/>
          <p:nvPr/>
        </p:nvGrpSpPr>
        <p:grpSpPr>
          <a:xfrm>
            <a:off x="346710" y="373380"/>
            <a:ext cx="5951855" cy="431165"/>
            <a:chOff x="346710" y="1049020"/>
            <a:chExt cx="5951855" cy="431165"/>
          </a:xfrm>
        </p:grpSpPr>
        <p:pic>
          <p:nvPicPr>
            <p:cNvPr id="7" name="그림 44" descr="C:/Users/D83/AppData/Roaming/PolarisOffice/ETemp/14508_19514240/fImage11322411478.emf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6710" y="1097280"/>
              <a:ext cx="363855" cy="328295"/>
            </a:xfrm>
            <a:prstGeom prst="rect">
              <a:avLst/>
            </a:prstGeom>
            <a:noFill/>
          </p:spPr>
        </p:pic>
        <p:sp>
          <p:nvSpPr>
            <p:cNvPr id="8" name="텍스트 상자 45"/>
            <p:cNvSpPr txBox="1">
              <a:spLocks/>
            </p:cNvSpPr>
            <p:nvPr/>
          </p:nvSpPr>
          <p:spPr>
            <a:xfrm>
              <a:off x="811530" y="1049020"/>
              <a:ext cx="5487035" cy="431165"/>
            </a:xfrm>
            <a:prstGeom prst="rect">
              <a:avLst/>
            </a:prstGeom>
            <a:noFill/>
          </p:spPr>
          <p:txBody>
            <a:bodyPr vert="horz" wrap="square" lIns="0" tIns="0" rIns="0" bIns="0" anchor="t">
              <a:spAutoFit/>
            </a:bodyPr>
            <a:lstStyle/>
            <a:p>
              <a:pPr marL="0" indent="0" algn="l" defTabSz="914400" rtl="0" eaLnBrk="1" latinLnBrk="0" hangingPunct="1">
                <a:buFontTx/>
                <a:buNone/>
              </a:pPr>
              <a:r>
                <a:rPr lang="en-US" altLang="ko-KR" sz="2800" b="1" spc="-140" dirty="0">
                  <a:latin typeface="맑은 고딕" charset="0"/>
                  <a:ea typeface="맑은 고딕" charset="0"/>
                </a:rPr>
                <a:t>Dart</a:t>
              </a:r>
              <a:r>
                <a:rPr lang="ko-KR" altLang="en-US" sz="2800" b="1" spc="-140" dirty="0">
                  <a:latin typeface="맑은 고딕" charset="0"/>
                  <a:ea typeface="맑은 고딕" charset="0"/>
                </a:rPr>
                <a:t> </a:t>
              </a:r>
              <a:r>
                <a:rPr lang="en-US" altLang="ko-KR" sz="2800" b="1" spc="-140" dirty="0">
                  <a:latin typeface="맑은 고딕" charset="0"/>
                  <a:ea typeface="맑은 고딕" charset="0"/>
                </a:rPr>
                <a:t>Practice #3 – Null Safety</a:t>
              </a:r>
              <a:endParaRPr lang="ko-KR" altLang="en-US" sz="2800" b="1" dirty="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28" name="도형 149">
            <a:extLst>
              <a:ext uri="{FF2B5EF4-FFF2-40B4-BE49-F238E27FC236}">
                <a16:creationId xmlns:a16="http://schemas.microsoft.com/office/drawing/2014/main" id="{57F39922-CB89-675E-8263-EB033BB04F1B}"/>
              </a:ext>
            </a:extLst>
          </p:cNvPr>
          <p:cNvSpPr>
            <a:spLocks/>
          </p:cNvSpPr>
          <p:nvPr/>
        </p:nvSpPr>
        <p:spPr>
          <a:xfrm>
            <a:off x="120650" y="262890"/>
            <a:ext cx="67310" cy="532765"/>
          </a:xfrm>
          <a:prstGeom prst="rect">
            <a:avLst/>
          </a:prstGeom>
          <a:solidFill>
            <a:srgbClr val="1F2448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100">
              <a:noFill/>
              <a:latin typeface="맑은 고딕" charset="0"/>
              <a:ea typeface="Pretendard Medium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5723A43-664D-0578-BA07-2408ABD540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905" y="1046836"/>
            <a:ext cx="5745814" cy="1924679"/>
          </a:xfrm>
          <a:prstGeom prst="rect">
            <a:avLst/>
          </a:prstGeom>
        </p:spPr>
      </p:pic>
      <p:pic>
        <p:nvPicPr>
          <p:cNvPr id="1028" name="Picture 4" descr="Null Safety Hierarchy After">
            <a:extLst>
              <a:ext uri="{FF2B5EF4-FFF2-40B4-BE49-F238E27FC236}">
                <a16:creationId xmlns:a16="http://schemas.microsoft.com/office/drawing/2014/main" id="{46F2DB33-4F4B-D264-0A18-7171CBEEDA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710" y="3819938"/>
            <a:ext cx="1780590" cy="1046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Nullable">
            <a:extLst>
              <a:ext uri="{FF2B5EF4-FFF2-40B4-BE49-F238E27FC236}">
                <a16:creationId xmlns:a16="http://schemas.microsoft.com/office/drawing/2014/main" id="{D516526C-D5D7-F503-A7CE-51B0A90577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1258" y="3819939"/>
            <a:ext cx="1966619" cy="992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Nullable and Non-Nullable types">
            <a:extLst>
              <a:ext uri="{FF2B5EF4-FFF2-40B4-BE49-F238E27FC236}">
                <a16:creationId xmlns:a16="http://schemas.microsoft.com/office/drawing/2014/main" id="{F3606BFA-86BA-CA77-78D9-97CAA80FAD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511" y="5131468"/>
            <a:ext cx="3384371" cy="1525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4DAD796-8F29-762C-E266-B627D25FFB12}"/>
              </a:ext>
            </a:extLst>
          </p:cNvPr>
          <p:cNvSpPr txBox="1"/>
          <p:nvPr/>
        </p:nvSpPr>
        <p:spPr>
          <a:xfrm>
            <a:off x="6225129" y="1111120"/>
            <a:ext cx="564749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600" dirty="0" err="1"/>
              <a:t>null</a:t>
            </a:r>
            <a:r>
              <a:rPr lang="ko-KR" altLang="en-US" sz="1600" dirty="0"/>
              <a:t> 조건 연산자 (</a:t>
            </a:r>
            <a:r>
              <a:rPr lang="ko-KR" altLang="en-US" sz="1600" dirty="0" err="1"/>
              <a:t>null</a:t>
            </a:r>
            <a:r>
              <a:rPr lang="ko-KR" altLang="en-US" sz="1600" dirty="0"/>
              <a:t> </a:t>
            </a:r>
            <a:r>
              <a:rPr lang="ko-KR" altLang="en-US" sz="1600" dirty="0" err="1"/>
              <a:t>aware</a:t>
            </a:r>
            <a:r>
              <a:rPr lang="ko-KR" altLang="en-US" sz="1600" dirty="0"/>
              <a:t> </a:t>
            </a:r>
            <a:r>
              <a:rPr lang="ko-KR" altLang="en-US" sz="1600" dirty="0" err="1"/>
              <a:t>operator</a:t>
            </a:r>
            <a:r>
              <a:rPr lang="ko-KR" altLang="en-US" sz="1600" dirty="0"/>
              <a:t>) =&gt; ?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 sz="1600" dirty="0" err="1"/>
              <a:t>null값</a:t>
            </a:r>
            <a:r>
              <a:rPr lang="ko-KR" altLang="en-US" sz="1600" dirty="0"/>
              <a:t> 보증 연산자 (</a:t>
            </a:r>
            <a:r>
              <a:rPr lang="ko-KR" altLang="en-US" sz="1600" dirty="0" err="1"/>
              <a:t>null</a:t>
            </a:r>
            <a:r>
              <a:rPr lang="ko-KR" altLang="en-US" sz="1600" dirty="0"/>
              <a:t> </a:t>
            </a:r>
            <a:r>
              <a:rPr lang="ko-KR" altLang="en-US" sz="1600" dirty="0" err="1"/>
              <a:t>assertion</a:t>
            </a:r>
            <a:r>
              <a:rPr lang="ko-KR" altLang="en-US" sz="1600" dirty="0"/>
              <a:t> </a:t>
            </a:r>
            <a:r>
              <a:rPr lang="ko-KR" altLang="en-US" sz="1600" dirty="0" err="1"/>
              <a:t>operator</a:t>
            </a:r>
            <a:r>
              <a:rPr lang="ko-KR" altLang="en-US" sz="1600" dirty="0"/>
              <a:t>) =&gt; !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D60E4B-72F0-D770-5B53-349825CD9276}"/>
              </a:ext>
            </a:extLst>
          </p:cNvPr>
          <p:cNvSpPr txBox="1"/>
          <p:nvPr/>
        </p:nvSpPr>
        <p:spPr>
          <a:xfrm>
            <a:off x="956511" y="3135349"/>
            <a:ext cx="36339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 err="1"/>
              <a:t>Non-nullable</a:t>
            </a:r>
            <a:r>
              <a:rPr lang="ko-KR" altLang="en-US" dirty="0"/>
              <a:t> and </a:t>
            </a:r>
            <a:r>
              <a:rPr lang="ko-KR" altLang="en-US" dirty="0" err="1"/>
              <a:t>nullable</a:t>
            </a:r>
            <a:r>
              <a:rPr lang="ko-KR" altLang="en-US" dirty="0"/>
              <a:t> </a:t>
            </a:r>
            <a:r>
              <a:rPr lang="ko-KR" altLang="en-US" dirty="0" err="1"/>
              <a:t>types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C5A6888-2156-0A47-D04D-327250B235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5999" y="2299579"/>
            <a:ext cx="5996877" cy="4357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9807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48"/>
          <p:cNvGrpSpPr/>
          <p:nvPr/>
        </p:nvGrpSpPr>
        <p:grpSpPr>
          <a:xfrm>
            <a:off x="346710" y="373380"/>
            <a:ext cx="5951855" cy="431165"/>
            <a:chOff x="346710" y="1049020"/>
            <a:chExt cx="5951855" cy="431165"/>
          </a:xfrm>
        </p:grpSpPr>
        <p:pic>
          <p:nvPicPr>
            <p:cNvPr id="7" name="그림 44" descr="C:/Users/D83/AppData/Roaming/PolarisOffice/ETemp/14508_19514240/fImage11322411478.emf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6710" y="1097280"/>
              <a:ext cx="363855" cy="328295"/>
            </a:xfrm>
            <a:prstGeom prst="rect">
              <a:avLst/>
            </a:prstGeom>
            <a:noFill/>
          </p:spPr>
        </p:pic>
        <p:sp>
          <p:nvSpPr>
            <p:cNvPr id="8" name="텍스트 상자 45"/>
            <p:cNvSpPr txBox="1">
              <a:spLocks/>
            </p:cNvSpPr>
            <p:nvPr/>
          </p:nvSpPr>
          <p:spPr>
            <a:xfrm>
              <a:off x="811530" y="1049020"/>
              <a:ext cx="5487035" cy="431165"/>
            </a:xfrm>
            <a:prstGeom prst="rect">
              <a:avLst/>
            </a:prstGeom>
            <a:noFill/>
          </p:spPr>
          <p:txBody>
            <a:bodyPr vert="horz" wrap="square" lIns="0" tIns="0" rIns="0" bIns="0" anchor="t">
              <a:spAutoFit/>
            </a:bodyPr>
            <a:lstStyle/>
            <a:p>
              <a:pPr marL="0" indent="0" algn="l" defTabSz="914400" rtl="0" eaLnBrk="1" latinLnBrk="0" hangingPunct="1">
                <a:buFontTx/>
                <a:buNone/>
              </a:pPr>
              <a:r>
                <a:rPr lang="en-US" altLang="ko-KR" sz="2800" b="1" spc="-140" dirty="0">
                  <a:latin typeface="맑은 고딕" charset="0"/>
                  <a:ea typeface="맑은 고딕" charset="0"/>
                </a:rPr>
                <a:t>Dart</a:t>
              </a:r>
              <a:r>
                <a:rPr lang="ko-KR" altLang="en-US" sz="2800" b="1" spc="-140" dirty="0">
                  <a:latin typeface="맑은 고딕" charset="0"/>
                  <a:ea typeface="맑은 고딕" charset="0"/>
                </a:rPr>
                <a:t> </a:t>
              </a:r>
              <a:r>
                <a:rPr lang="en-US" altLang="ko-KR" sz="2800" b="1" spc="-140" dirty="0">
                  <a:latin typeface="맑은 고딕" charset="0"/>
                  <a:ea typeface="맑은 고딕" charset="0"/>
                </a:rPr>
                <a:t>Practice #4 - Async</a:t>
              </a:r>
              <a:endParaRPr lang="ko-KR" altLang="en-US" sz="2800" b="1" dirty="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28" name="도형 149">
            <a:extLst>
              <a:ext uri="{FF2B5EF4-FFF2-40B4-BE49-F238E27FC236}">
                <a16:creationId xmlns:a16="http://schemas.microsoft.com/office/drawing/2014/main" id="{57F39922-CB89-675E-8263-EB033BB04F1B}"/>
              </a:ext>
            </a:extLst>
          </p:cNvPr>
          <p:cNvSpPr>
            <a:spLocks/>
          </p:cNvSpPr>
          <p:nvPr/>
        </p:nvSpPr>
        <p:spPr>
          <a:xfrm>
            <a:off x="120650" y="262890"/>
            <a:ext cx="67310" cy="532765"/>
          </a:xfrm>
          <a:prstGeom prst="rect">
            <a:avLst/>
          </a:prstGeom>
          <a:solidFill>
            <a:srgbClr val="1F2448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100">
              <a:noFill/>
              <a:latin typeface="맑은 고딕" charset="0"/>
              <a:ea typeface="Pretendard Medium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1EB02F-8C49-B374-AC50-DA8889A3C2C8}"/>
              </a:ext>
            </a:extLst>
          </p:cNvPr>
          <p:cNvSpPr txBox="1"/>
          <p:nvPr/>
        </p:nvSpPr>
        <p:spPr>
          <a:xfrm>
            <a:off x="426875" y="960126"/>
            <a:ext cx="10872495" cy="1459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다트는 비동기 처리를 지원하는 언어입니다</a:t>
            </a:r>
            <a:r>
              <a:rPr lang="en-US" altLang="ko-KR" sz="18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. </a:t>
            </a:r>
            <a:endParaRPr lang="ko-KR" altLang="ko-KR" sz="18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비동기</a:t>
            </a:r>
            <a:r>
              <a:rPr lang="en-US" altLang="ko-KR" sz="18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(asynchronous)</a:t>
            </a:r>
            <a:r>
              <a:rPr lang="ko-KR" altLang="ko-KR" sz="18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란 언제 끝날지 모르는 작업</a:t>
            </a:r>
            <a:r>
              <a:rPr lang="en-US" altLang="ko-KR" sz="18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(</a:t>
            </a:r>
            <a:r>
              <a:rPr lang="ko-KR" altLang="ko-KR" sz="18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네트워크에서 데이터를 가져오거나 데이터베이스 쓰기</a:t>
            </a:r>
            <a:r>
              <a:rPr lang="en-US" altLang="ko-KR" sz="18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, </a:t>
            </a:r>
            <a:r>
              <a:rPr lang="ko-KR" altLang="ko-KR" sz="18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파일 읽기</a:t>
            </a:r>
            <a:r>
              <a:rPr lang="en-US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ko-KR" altLang="ko-KR" sz="180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등</a:t>
            </a:r>
            <a:r>
              <a:rPr lang="en-US" altLang="ko-KR" sz="18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)</a:t>
            </a:r>
            <a:r>
              <a:rPr lang="ko-KR" altLang="ko-KR" sz="18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을 기다리지 않고 다음 작업을 처리하게 하는 것을 의미합니다</a:t>
            </a: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u="sng" dirty="0">
                <a:solidFill>
                  <a:srgbClr val="0563C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  <a:hlinkClick r:id="rId3"/>
              </a:rPr>
              <a:t>https://dart.dev/codelabs/async-await</a:t>
            </a:r>
            <a:endParaRPr lang="ko-KR" altLang="ko-KR" sz="18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pic>
        <p:nvPicPr>
          <p:cNvPr id="6" name="그림 5" descr="syn asyn">
            <a:extLst>
              <a:ext uri="{FF2B5EF4-FFF2-40B4-BE49-F238E27FC236}">
                <a16:creationId xmlns:a16="http://schemas.microsoft.com/office/drawing/2014/main" id="{7F171F88-874B-174A-2FCD-0D382589FE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650" y="2488454"/>
            <a:ext cx="5731510" cy="42989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99116EF-E464-F462-086A-C63FEED5243C}"/>
              </a:ext>
            </a:extLst>
          </p:cNvPr>
          <p:cNvSpPr txBox="1"/>
          <p:nvPr/>
        </p:nvSpPr>
        <p:spPr>
          <a:xfrm>
            <a:off x="426875" y="6232137"/>
            <a:ext cx="6097554" cy="4084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en-US" altLang="ko-KR" sz="1000" u="sng" dirty="0">
                <a:solidFill>
                  <a:schemeClr val="bg1"/>
                </a:solidFill>
                <a:effectLst/>
                <a:latin typeface="+mj-lt"/>
                <a:ea typeface="맑은 고딕" panose="020B0503020000020004" pitchFamily="50" charset="-127"/>
                <a:cs typeface="Arial" panose="020B0604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https://goodenoughyoungyeom.netlify.app/Web%20Development/[Web%20Development]%EB%8F%99%EA%B8%B0%EC%99%80%EB%B9%84%EB%8F%99%EA%B8%B0%EC%B2%98%EB%A6%AC/</a:t>
            </a:r>
            <a:endParaRPr lang="ko-KR" altLang="ko-KR" sz="1000" dirty="0">
              <a:solidFill>
                <a:schemeClr val="bg1"/>
              </a:solidFill>
              <a:effectLst/>
              <a:latin typeface="+mj-lt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4BC0D0F-4264-324A-B415-D2A9C0D82D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69703" y="2869569"/>
            <a:ext cx="6261938" cy="189837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10A864E-0A2A-61FA-925C-20E5FB214225}"/>
              </a:ext>
            </a:extLst>
          </p:cNvPr>
          <p:cNvSpPr txBox="1"/>
          <p:nvPr/>
        </p:nvSpPr>
        <p:spPr>
          <a:xfrm>
            <a:off x="7379384" y="2447742"/>
            <a:ext cx="3242576" cy="3649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b="1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비동기 함수 </a:t>
            </a:r>
            <a:r>
              <a:rPr lang="en-US" altLang="ko-KR" sz="1800" b="1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Future&lt;T&gt; ????</a:t>
            </a:r>
            <a:endParaRPr lang="ko-KR" altLang="ko-KR" sz="18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45633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48"/>
          <p:cNvGrpSpPr/>
          <p:nvPr/>
        </p:nvGrpSpPr>
        <p:grpSpPr>
          <a:xfrm>
            <a:off x="346710" y="373380"/>
            <a:ext cx="5951855" cy="431165"/>
            <a:chOff x="346710" y="1049020"/>
            <a:chExt cx="5951855" cy="431165"/>
          </a:xfrm>
        </p:grpSpPr>
        <p:pic>
          <p:nvPicPr>
            <p:cNvPr id="7" name="그림 44" descr="C:/Users/D83/AppData/Roaming/PolarisOffice/ETemp/14508_19514240/fImage11322411478.emf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6710" y="1097280"/>
              <a:ext cx="363855" cy="328295"/>
            </a:xfrm>
            <a:prstGeom prst="rect">
              <a:avLst/>
            </a:prstGeom>
            <a:noFill/>
          </p:spPr>
        </p:pic>
        <p:sp>
          <p:nvSpPr>
            <p:cNvPr id="8" name="텍스트 상자 45"/>
            <p:cNvSpPr txBox="1">
              <a:spLocks/>
            </p:cNvSpPr>
            <p:nvPr/>
          </p:nvSpPr>
          <p:spPr>
            <a:xfrm>
              <a:off x="811530" y="1049020"/>
              <a:ext cx="5487035" cy="431165"/>
            </a:xfrm>
            <a:prstGeom prst="rect">
              <a:avLst/>
            </a:prstGeom>
            <a:noFill/>
          </p:spPr>
          <p:txBody>
            <a:bodyPr vert="horz" wrap="square" lIns="0" tIns="0" rIns="0" bIns="0" anchor="t">
              <a:spAutoFit/>
            </a:bodyPr>
            <a:lstStyle/>
            <a:p>
              <a:pPr marL="0" indent="0" algn="l" defTabSz="914400" rtl="0" eaLnBrk="1" latinLnBrk="0" hangingPunct="1">
                <a:buFontTx/>
                <a:buNone/>
              </a:pPr>
              <a:r>
                <a:rPr lang="en-US" altLang="ko-KR" sz="2800" b="1" spc="-140" dirty="0">
                  <a:latin typeface="맑은 고딕" charset="0"/>
                  <a:ea typeface="맑은 고딕" charset="0"/>
                </a:rPr>
                <a:t>Dart</a:t>
              </a:r>
              <a:r>
                <a:rPr lang="ko-KR" altLang="en-US" sz="2800" b="1" spc="-140" dirty="0">
                  <a:latin typeface="맑은 고딕" charset="0"/>
                  <a:ea typeface="맑은 고딕" charset="0"/>
                </a:rPr>
                <a:t> </a:t>
              </a:r>
              <a:r>
                <a:rPr lang="en-US" altLang="ko-KR" sz="2800" b="1" spc="-140" dirty="0">
                  <a:latin typeface="맑은 고딕" charset="0"/>
                  <a:ea typeface="맑은 고딕" charset="0"/>
                </a:rPr>
                <a:t>Practice #4 - Async</a:t>
              </a:r>
              <a:endParaRPr lang="ko-KR" altLang="en-US" sz="2800" b="1" dirty="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28" name="도형 149">
            <a:extLst>
              <a:ext uri="{FF2B5EF4-FFF2-40B4-BE49-F238E27FC236}">
                <a16:creationId xmlns:a16="http://schemas.microsoft.com/office/drawing/2014/main" id="{57F39922-CB89-675E-8263-EB033BB04F1B}"/>
              </a:ext>
            </a:extLst>
          </p:cNvPr>
          <p:cNvSpPr>
            <a:spLocks/>
          </p:cNvSpPr>
          <p:nvPr/>
        </p:nvSpPr>
        <p:spPr>
          <a:xfrm>
            <a:off x="120650" y="262890"/>
            <a:ext cx="67310" cy="532765"/>
          </a:xfrm>
          <a:prstGeom prst="rect">
            <a:avLst/>
          </a:prstGeom>
          <a:solidFill>
            <a:srgbClr val="1F2448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100">
              <a:noFill/>
              <a:latin typeface="맑은 고딕" charset="0"/>
              <a:ea typeface="Pretendard Medium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E3FACA-81C8-65FB-5592-93CC9B7443DF}"/>
              </a:ext>
            </a:extLst>
          </p:cNvPr>
          <p:cNvSpPr txBox="1"/>
          <p:nvPr/>
        </p:nvSpPr>
        <p:spPr>
          <a:xfrm>
            <a:off x="277309" y="922981"/>
            <a:ext cx="6097554" cy="15661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b="1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Execution flow with async and await</a:t>
            </a:r>
            <a:endParaRPr lang="ko-KR" altLang="ko-KR" sz="18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en-US" altLang="ko-KR" sz="12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An async function runs synchronously until the first </a:t>
            </a:r>
            <a:r>
              <a:rPr lang="en-US" altLang="ko-KR" sz="1200" dirty="0">
                <a:effectLst/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await</a:t>
            </a:r>
            <a:r>
              <a:rPr lang="en-US" altLang="ko-KR" sz="12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keyword. This means that within an async function body, all synchronous code before the first await keyword </a:t>
            </a:r>
            <a:r>
              <a:rPr lang="en-US" altLang="ko-KR" sz="1200" dirty="0">
                <a:effectLst/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executes immediately.</a:t>
            </a:r>
          </a:p>
          <a:p>
            <a:pPr algn="l">
              <a:lnSpc>
                <a:spcPct val="107000"/>
              </a:lnSpc>
              <a:spcAft>
                <a:spcPts val="800"/>
              </a:spcAft>
            </a:pPr>
            <a:r>
              <a:rPr lang="ko-KR" altLang="en-US" sz="12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비동기 함수는 첫 번째 </a:t>
            </a:r>
            <a:r>
              <a:rPr lang="en-US" altLang="ko-KR" sz="12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await </a:t>
            </a:r>
            <a:r>
              <a:rPr lang="ko-KR" altLang="en-US" sz="12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키워드까지는 동기적으로 실행됩니다</a:t>
            </a:r>
            <a:r>
              <a:rPr lang="en-US" altLang="ko-KR" sz="12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. </a:t>
            </a:r>
            <a:r>
              <a:rPr lang="ko-KR" altLang="en-US" sz="12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즉</a:t>
            </a:r>
            <a:r>
              <a:rPr lang="en-US" altLang="ko-KR" sz="12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, </a:t>
            </a:r>
            <a:r>
              <a:rPr lang="ko-KR" altLang="en-US" sz="12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비동기 함수 본문 내에서 첫 번째 </a:t>
            </a:r>
            <a:r>
              <a:rPr lang="en-US" altLang="ko-KR" sz="12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await </a:t>
            </a:r>
            <a:r>
              <a:rPr lang="ko-KR" altLang="en-US" sz="12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키워드 이전의 모든 동기 코드는 즉시 실행됩니다</a:t>
            </a:r>
            <a:r>
              <a:rPr lang="en-US" altLang="ko-KR" sz="12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.</a:t>
            </a:r>
            <a:endParaRPr lang="ko-KR" altLang="ko-KR" sz="12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pic>
        <p:nvPicPr>
          <p:cNvPr id="13" name="그림 12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9E27DF94-CE86-A88F-5BE4-FD9D97A560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5332" y="1350850"/>
            <a:ext cx="5476668" cy="55071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E9C1B66-6348-C388-BAB0-1AD879ECDC38}"/>
              </a:ext>
            </a:extLst>
          </p:cNvPr>
          <p:cNvSpPr txBox="1"/>
          <p:nvPr/>
        </p:nvSpPr>
        <p:spPr>
          <a:xfrm>
            <a:off x="125867" y="2575998"/>
            <a:ext cx="651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Ex1)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26FD7B-526D-0AE2-5B55-BC13EA3F513F}"/>
              </a:ext>
            </a:extLst>
          </p:cNvPr>
          <p:cNvSpPr txBox="1"/>
          <p:nvPr/>
        </p:nvSpPr>
        <p:spPr>
          <a:xfrm>
            <a:off x="6865492" y="981518"/>
            <a:ext cx="651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Ex2)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758241A-3E6A-BB5E-8F55-45C379848D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305" y="2902877"/>
            <a:ext cx="6439458" cy="3955123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3EE12B3F-6A47-E7B3-518E-4433D28F3D04}"/>
              </a:ext>
            </a:extLst>
          </p:cNvPr>
          <p:cNvSpPr/>
          <p:nvPr/>
        </p:nvSpPr>
        <p:spPr>
          <a:xfrm>
            <a:off x="3021227" y="2902878"/>
            <a:ext cx="531341" cy="24191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98411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도형 149">
            <a:extLst>
              <a:ext uri="{FF2B5EF4-FFF2-40B4-BE49-F238E27FC236}">
                <a16:creationId xmlns:a16="http://schemas.microsoft.com/office/drawing/2014/main" id="{57F39922-CB89-675E-8263-EB033BB04F1B}"/>
              </a:ext>
            </a:extLst>
          </p:cNvPr>
          <p:cNvSpPr>
            <a:spLocks/>
          </p:cNvSpPr>
          <p:nvPr/>
        </p:nvSpPr>
        <p:spPr>
          <a:xfrm>
            <a:off x="120650" y="262890"/>
            <a:ext cx="67310" cy="532765"/>
          </a:xfrm>
          <a:prstGeom prst="rect">
            <a:avLst/>
          </a:prstGeom>
          <a:solidFill>
            <a:srgbClr val="1F2448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100">
              <a:noFill/>
              <a:latin typeface="맑은 고딕" charset="0"/>
              <a:ea typeface="Pretendard Medium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26FD7B-526D-0AE2-5B55-BC13EA3F513F}"/>
              </a:ext>
            </a:extLst>
          </p:cNvPr>
          <p:cNvSpPr txBox="1"/>
          <p:nvPr/>
        </p:nvSpPr>
        <p:spPr>
          <a:xfrm>
            <a:off x="4346744" y="817448"/>
            <a:ext cx="651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Ex3)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pic>
        <p:nvPicPr>
          <p:cNvPr id="4" name="그림 3" descr="텍스트, 스크린샷, 소프트웨어, 디스플레이이(가) 표시된 사진&#10;&#10;자동 생성된 설명">
            <a:extLst>
              <a:ext uri="{FF2B5EF4-FFF2-40B4-BE49-F238E27FC236}">
                <a16:creationId xmlns:a16="http://schemas.microsoft.com/office/drawing/2014/main" id="{5C5A9ACA-2C27-8D42-EF2E-A4E2780649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2993" y="286217"/>
            <a:ext cx="6377477" cy="6571783"/>
          </a:xfrm>
          <a:prstGeom prst="rect">
            <a:avLst/>
          </a:prstGeom>
        </p:spPr>
      </p:pic>
      <p:grpSp>
        <p:nvGrpSpPr>
          <p:cNvPr id="2" name="그룹 48">
            <a:extLst>
              <a:ext uri="{FF2B5EF4-FFF2-40B4-BE49-F238E27FC236}">
                <a16:creationId xmlns:a16="http://schemas.microsoft.com/office/drawing/2014/main" id="{7599E8A3-5796-70F0-ABCB-2638539603B6}"/>
              </a:ext>
            </a:extLst>
          </p:cNvPr>
          <p:cNvGrpSpPr/>
          <p:nvPr/>
        </p:nvGrpSpPr>
        <p:grpSpPr>
          <a:xfrm>
            <a:off x="346710" y="373380"/>
            <a:ext cx="5951855" cy="431165"/>
            <a:chOff x="346710" y="1049020"/>
            <a:chExt cx="5951855" cy="431165"/>
          </a:xfrm>
        </p:grpSpPr>
        <p:pic>
          <p:nvPicPr>
            <p:cNvPr id="5" name="그림 44" descr="C:/Users/D83/AppData/Roaming/PolarisOffice/ETemp/14508_19514240/fImage11322411478.emf">
              <a:extLst>
                <a:ext uri="{FF2B5EF4-FFF2-40B4-BE49-F238E27FC236}">
                  <a16:creationId xmlns:a16="http://schemas.microsoft.com/office/drawing/2014/main" id="{45068FAD-BF5A-F7E8-73A2-6343BB7FEA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6710" y="1097280"/>
              <a:ext cx="363855" cy="328295"/>
            </a:xfrm>
            <a:prstGeom prst="rect">
              <a:avLst/>
            </a:prstGeom>
            <a:noFill/>
          </p:spPr>
        </p:pic>
        <p:sp>
          <p:nvSpPr>
            <p:cNvPr id="6" name="텍스트 상자 45">
              <a:extLst>
                <a:ext uri="{FF2B5EF4-FFF2-40B4-BE49-F238E27FC236}">
                  <a16:creationId xmlns:a16="http://schemas.microsoft.com/office/drawing/2014/main" id="{33CC257E-CB52-B09A-0BD8-1523FE0B14D1}"/>
                </a:ext>
              </a:extLst>
            </p:cNvPr>
            <p:cNvSpPr txBox="1">
              <a:spLocks/>
            </p:cNvSpPr>
            <p:nvPr/>
          </p:nvSpPr>
          <p:spPr>
            <a:xfrm>
              <a:off x="811530" y="1049020"/>
              <a:ext cx="5487035" cy="431165"/>
            </a:xfrm>
            <a:prstGeom prst="rect">
              <a:avLst/>
            </a:prstGeom>
            <a:noFill/>
          </p:spPr>
          <p:txBody>
            <a:bodyPr vert="horz" wrap="square" lIns="0" tIns="0" rIns="0" bIns="0" anchor="t">
              <a:spAutoFit/>
            </a:bodyPr>
            <a:lstStyle/>
            <a:p>
              <a:pPr marL="0" indent="0" algn="l" defTabSz="914400" rtl="0" eaLnBrk="1" latinLnBrk="0" hangingPunct="1">
                <a:buFontTx/>
                <a:buNone/>
              </a:pPr>
              <a:r>
                <a:rPr lang="en-US" altLang="ko-KR" sz="2800" b="1" spc="-140" dirty="0">
                  <a:latin typeface="맑은 고딕" charset="0"/>
                  <a:ea typeface="맑은 고딕" charset="0"/>
                </a:rPr>
                <a:t>Dart</a:t>
              </a:r>
              <a:r>
                <a:rPr lang="ko-KR" altLang="en-US" sz="2800" b="1" spc="-140" dirty="0">
                  <a:latin typeface="맑은 고딕" charset="0"/>
                  <a:ea typeface="맑은 고딕" charset="0"/>
                </a:rPr>
                <a:t> </a:t>
              </a:r>
              <a:r>
                <a:rPr lang="en-US" altLang="ko-KR" sz="2800" b="1" spc="-140" dirty="0">
                  <a:latin typeface="맑은 고딕" charset="0"/>
                  <a:ea typeface="맑은 고딕" charset="0"/>
                </a:rPr>
                <a:t>Practice #4 - Async</a:t>
              </a:r>
              <a:endParaRPr lang="ko-KR" altLang="en-US" sz="2800" b="1" dirty="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716351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48"/>
          <p:cNvGrpSpPr/>
          <p:nvPr/>
        </p:nvGrpSpPr>
        <p:grpSpPr>
          <a:xfrm>
            <a:off x="346710" y="373380"/>
            <a:ext cx="5951855" cy="431165"/>
            <a:chOff x="346710" y="1049020"/>
            <a:chExt cx="5951855" cy="431165"/>
          </a:xfrm>
        </p:grpSpPr>
        <p:pic>
          <p:nvPicPr>
            <p:cNvPr id="7" name="그림 44" descr="C:/Users/D83/AppData/Roaming/PolarisOffice/ETemp/14508_19514240/fImage11322411478.emf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6710" y="1097280"/>
              <a:ext cx="363855" cy="328295"/>
            </a:xfrm>
            <a:prstGeom prst="rect">
              <a:avLst/>
            </a:prstGeom>
            <a:noFill/>
          </p:spPr>
        </p:pic>
        <p:sp>
          <p:nvSpPr>
            <p:cNvPr id="8" name="텍스트 상자 45"/>
            <p:cNvSpPr txBox="1">
              <a:spLocks/>
            </p:cNvSpPr>
            <p:nvPr/>
          </p:nvSpPr>
          <p:spPr>
            <a:xfrm>
              <a:off x="811530" y="1049020"/>
              <a:ext cx="5487035" cy="431165"/>
            </a:xfrm>
            <a:prstGeom prst="rect">
              <a:avLst/>
            </a:prstGeom>
            <a:noFill/>
          </p:spPr>
          <p:txBody>
            <a:bodyPr vert="horz" wrap="square" lIns="0" tIns="0" rIns="0" bIns="0" anchor="t">
              <a:spAutoFit/>
            </a:bodyPr>
            <a:lstStyle/>
            <a:p>
              <a:pPr marL="0" indent="0" algn="l" defTabSz="914400" rtl="0" eaLnBrk="1" latinLnBrk="0" hangingPunct="1">
                <a:buFontTx/>
                <a:buNone/>
              </a:pPr>
              <a:r>
                <a:rPr lang="en-US" altLang="ko-KR" sz="2800" b="1" spc="-140" dirty="0">
                  <a:latin typeface="맑은 고딕" charset="0"/>
                  <a:ea typeface="맑은 고딕" charset="0"/>
                </a:rPr>
                <a:t>Dart</a:t>
              </a:r>
              <a:r>
                <a:rPr lang="ko-KR" altLang="en-US" sz="2800" b="1" spc="-140" dirty="0">
                  <a:latin typeface="맑은 고딕" charset="0"/>
                  <a:ea typeface="맑은 고딕" charset="0"/>
                </a:rPr>
                <a:t> </a:t>
              </a:r>
              <a:r>
                <a:rPr lang="en-US" altLang="ko-KR" sz="2800" b="1" spc="-140" dirty="0">
                  <a:latin typeface="맑은 고딕" charset="0"/>
                  <a:ea typeface="맑은 고딕" charset="0"/>
                </a:rPr>
                <a:t>Practice #4 - Async</a:t>
              </a:r>
              <a:endParaRPr lang="ko-KR" altLang="en-US" sz="2800" b="1" dirty="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28" name="도형 149">
            <a:extLst>
              <a:ext uri="{FF2B5EF4-FFF2-40B4-BE49-F238E27FC236}">
                <a16:creationId xmlns:a16="http://schemas.microsoft.com/office/drawing/2014/main" id="{57F39922-CB89-675E-8263-EB033BB04F1B}"/>
              </a:ext>
            </a:extLst>
          </p:cNvPr>
          <p:cNvSpPr>
            <a:spLocks/>
          </p:cNvSpPr>
          <p:nvPr/>
        </p:nvSpPr>
        <p:spPr>
          <a:xfrm>
            <a:off x="120650" y="262890"/>
            <a:ext cx="67310" cy="532765"/>
          </a:xfrm>
          <a:prstGeom prst="rect">
            <a:avLst/>
          </a:prstGeom>
          <a:solidFill>
            <a:srgbClr val="1F2448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100">
              <a:noFill/>
              <a:latin typeface="맑은 고딕" charset="0"/>
              <a:ea typeface="Pretendard Medium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7214D1-72E1-5108-23AD-01252641B088}"/>
              </a:ext>
            </a:extLst>
          </p:cNvPr>
          <p:cNvSpPr txBox="1"/>
          <p:nvPr/>
        </p:nvSpPr>
        <p:spPr>
          <a:xfrm>
            <a:off x="3967478" y="1008533"/>
            <a:ext cx="23310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0070C0"/>
                </a:solidFill>
              </a:rPr>
              <a:t>Sync</a:t>
            </a:r>
            <a:r>
              <a:rPr lang="ko-KR" altLang="en-US" b="1" dirty="0">
                <a:solidFill>
                  <a:srgbClr val="0070C0"/>
                </a:solidFill>
              </a:rPr>
              <a:t> </a:t>
            </a:r>
            <a:r>
              <a:rPr lang="en-US" altLang="ko-KR" b="1" dirty="0">
                <a:solidFill>
                  <a:srgbClr val="0070C0"/>
                </a:solidFill>
              </a:rPr>
              <a:t>program</a:t>
            </a:r>
          </a:p>
          <a:p>
            <a:r>
              <a:rPr lang="en-US" altLang="ko-KR" b="1" dirty="0">
                <a:solidFill>
                  <a:srgbClr val="0070C0"/>
                </a:solidFill>
                <a:sym typeface="Wingdings" panose="05000000000000000000" pitchFamily="2" charset="2"/>
              </a:rPr>
              <a:t> 4542 </a:t>
            </a:r>
            <a:r>
              <a:rPr lang="en-US" altLang="ko-KR" b="1" dirty="0" err="1">
                <a:solidFill>
                  <a:srgbClr val="0070C0"/>
                </a:solidFill>
                <a:sym typeface="Wingdings" panose="05000000000000000000" pitchFamily="2" charset="2"/>
              </a:rPr>
              <a:t>millisconds</a:t>
            </a:r>
            <a:endParaRPr lang="ko-KR" altLang="en-US" b="1" dirty="0">
              <a:solidFill>
                <a:srgbClr val="0070C0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A04A8C8-765F-B70E-A127-58AE772FA0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650" y="860258"/>
            <a:ext cx="3808693" cy="599774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473A34F-E3B4-8709-586A-FAC1ED04D0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0658" y="2110922"/>
            <a:ext cx="8010692" cy="474707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DECBAE2-63BD-6856-1C49-7B342D617639}"/>
              </a:ext>
            </a:extLst>
          </p:cNvPr>
          <p:cNvSpPr txBox="1"/>
          <p:nvPr/>
        </p:nvSpPr>
        <p:spPr>
          <a:xfrm>
            <a:off x="9226015" y="1472693"/>
            <a:ext cx="23310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0070C0"/>
                </a:solidFill>
              </a:rPr>
              <a:t>Async</a:t>
            </a:r>
            <a:r>
              <a:rPr lang="ko-KR" altLang="en-US" b="1" dirty="0">
                <a:solidFill>
                  <a:srgbClr val="0070C0"/>
                </a:solidFill>
              </a:rPr>
              <a:t> </a:t>
            </a:r>
            <a:r>
              <a:rPr lang="en-US" altLang="ko-KR" b="1" dirty="0">
                <a:solidFill>
                  <a:srgbClr val="0070C0"/>
                </a:solidFill>
              </a:rPr>
              <a:t>program</a:t>
            </a:r>
          </a:p>
          <a:p>
            <a:r>
              <a:rPr lang="en-US" altLang="ko-KR" b="1" dirty="0">
                <a:solidFill>
                  <a:srgbClr val="0070C0"/>
                </a:solidFill>
                <a:sym typeface="Wingdings" panose="05000000000000000000" pitchFamily="2" charset="2"/>
              </a:rPr>
              <a:t> 2007 </a:t>
            </a:r>
            <a:r>
              <a:rPr lang="en-US" altLang="ko-KR" b="1" dirty="0" err="1">
                <a:solidFill>
                  <a:srgbClr val="0070C0"/>
                </a:solidFill>
                <a:sym typeface="Wingdings" panose="05000000000000000000" pitchFamily="2" charset="2"/>
              </a:rPr>
              <a:t>millisconds</a:t>
            </a:r>
            <a:endParaRPr lang="ko-KR" altLang="en-US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20376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48"/>
          <p:cNvGrpSpPr/>
          <p:nvPr/>
        </p:nvGrpSpPr>
        <p:grpSpPr>
          <a:xfrm>
            <a:off x="346710" y="373380"/>
            <a:ext cx="5951855" cy="431165"/>
            <a:chOff x="346710" y="1049020"/>
            <a:chExt cx="5951855" cy="431165"/>
          </a:xfrm>
        </p:grpSpPr>
        <p:pic>
          <p:nvPicPr>
            <p:cNvPr id="7" name="그림 44" descr="C:/Users/D83/AppData/Roaming/PolarisOffice/ETemp/14508_19514240/fImage11322411478.emf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6710" y="1097280"/>
              <a:ext cx="363855" cy="328295"/>
            </a:xfrm>
            <a:prstGeom prst="rect">
              <a:avLst/>
            </a:prstGeom>
            <a:noFill/>
          </p:spPr>
        </p:pic>
        <p:sp>
          <p:nvSpPr>
            <p:cNvPr id="8" name="텍스트 상자 45"/>
            <p:cNvSpPr txBox="1">
              <a:spLocks/>
            </p:cNvSpPr>
            <p:nvPr/>
          </p:nvSpPr>
          <p:spPr>
            <a:xfrm>
              <a:off x="811530" y="1049020"/>
              <a:ext cx="5487035" cy="431165"/>
            </a:xfrm>
            <a:prstGeom prst="rect">
              <a:avLst/>
            </a:prstGeom>
            <a:noFill/>
          </p:spPr>
          <p:txBody>
            <a:bodyPr vert="horz" wrap="square" lIns="0" tIns="0" rIns="0" bIns="0" anchor="t">
              <a:spAutoFit/>
            </a:bodyPr>
            <a:lstStyle/>
            <a:p>
              <a:pPr marL="0" indent="0" algn="l" defTabSz="914400" rtl="0" eaLnBrk="1" latinLnBrk="0" hangingPunct="1">
                <a:buFontTx/>
                <a:buNone/>
              </a:pPr>
              <a:r>
                <a:rPr lang="en-US" altLang="ko-KR" sz="2800" b="1" spc="-140" dirty="0">
                  <a:latin typeface="맑은 고딕" charset="0"/>
                  <a:ea typeface="맑은 고딕" charset="0"/>
                </a:rPr>
                <a:t>Dart</a:t>
              </a:r>
              <a:r>
                <a:rPr lang="ko-KR" altLang="en-US" sz="2800" b="1" spc="-140" dirty="0">
                  <a:latin typeface="맑은 고딕" charset="0"/>
                  <a:ea typeface="맑은 고딕" charset="0"/>
                </a:rPr>
                <a:t> </a:t>
              </a:r>
              <a:r>
                <a:rPr lang="en-US" altLang="ko-KR" sz="2800" b="1" spc="-140" dirty="0">
                  <a:latin typeface="맑은 고딕" charset="0"/>
                  <a:ea typeface="맑은 고딕" charset="0"/>
                </a:rPr>
                <a:t>Practice #4 - Async</a:t>
              </a:r>
              <a:endParaRPr lang="ko-KR" altLang="en-US" sz="2800" b="1" dirty="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28" name="도형 149">
            <a:extLst>
              <a:ext uri="{FF2B5EF4-FFF2-40B4-BE49-F238E27FC236}">
                <a16:creationId xmlns:a16="http://schemas.microsoft.com/office/drawing/2014/main" id="{57F39922-CB89-675E-8263-EB033BB04F1B}"/>
              </a:ext>
            </a:extLst>
          </p:cNvPr>
          <p:cNvSpPr>
            <a:spLocks/>
          </p:cNvSpPr>
          <p:nvPr/>
        </p:nvSpPr>
        <p:spPr>
          <a:xfrm>
            <a:off x="120650" y="262890"/>
            <a:ext cx="67310" cy="532765"/>
          </a:xfrm>
          <a:prstGeom prst="rect">
            <a:avLst/>
          </a:prstGeom>
          <a:solidFill>
            <a:srgbClr val="1F2448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100">
              <a:noFill/>
              <a:latin typeface="맑은 고딕" charset="0"/>
              <a:ea typeface="Pretendard Medium" charset="0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725F4BA5-169D-731A-5CF3-FBC204C5158F}"/>
              </a:ext>
            </a:extLst>
          </p:cNvPr>
          <p:cNvGrpSpPr/>
          <p:nvPr/>
        </p:nvGrpSpPr>
        <p:grpSpPr>
          <a:xfrm>
            <a:off x="0" y="936804"/>
            <a:ext cx="8630635" cy="5921195"/>
            <a:chOff x="449533" y="936804"/>
            <a:chExt cx="8630635" cy="5921195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2F89BCF1-6A33-A070-74D1-B3FBDC536C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4030"/>
            <a:stretch/>
          </p:blipFill>
          <p:spPr>
            <a:xfrm>
              <a:off x="449533" y="936804"/>
              <a:ext cx="8630635" cy="5921195"/>
            </a:xfrm>
            <a:prstGeom prst="rect">
              <a:avLst/>
            </a:prstGeom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821F773A-B4D5-502E-B9E2-E2EF08172A8B}"/>
                </a:ext>
              </a:extLst>
            </p:cNvPr>
            <p:cNvSpPr/>
            <p:nvPr/>
          </p:nvSpPr>
          <p:spPr>
            <a:xfrm>
              <a:off x="550507" y="5962262"/>
              <a:ext cx="718457" cy="50209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7AD9A812-C99E-5534-BFBE-03DBD1A3AB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99875" y="2064604"/>
            <a:ext cx="3292125" cy="4793395"/>
          </a:xfrm>
          <a:prstGeom prst="rect">
            <a:avLst/>
          </a:prstGeom>
        </p:spPr>
      </p:pic>
      <p:sp>
        <p:nvSpPr>
          <p:cNvPr id="13" name="화살표: 굽음 12">
            <a:extLst>
              <a:ext uri="{FF2B5EF4-FFF2-40B4-BE49-F238E27FC236}">
                <a16:creationId xmlns:a16="http://schemas.microsoft.com/office/drawing/2014/main" id="{DE2E5C0F-BB65-B5B2-3EF0-FCE0536E7920}"/>
              </a:ext>
            </a:extLst>
          </p:cNvPr>
          <p:cNvSpPr/>
          <p:nvPr/>
        </p:nvSpPr>
        <p:spPr>
          <a:xfrm rot="5400000">
            <a:off x="8899315" y="1212979"/>
            <a:ext cx="569728" cy="568608"/>
          </a:xfrm>
          <a:prstGeom prst="bent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868A35B-226B-6EE2-2B6C-DCEDD90B9178}"/>
              </a:ext>
            </a:extLst>
          </p:cNvPr>
          <p:cNvSpPr txBox="1"/>
          <p:nvPr/>
        </p:nvSpPr>
        <p:spPr>
          <a:xfrm>
            <a:off x="9468483" y="1027753"/>
            <a:ext cx="2647317" cy="783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rgbClr val="FF0000"/>
                </a:solidFill>
              </a:rPr>
              <a:t>Async</a:t>
            </a:r>
            <a:r>
              <a:rPr lang="ko-KR" altLang="en-US" sz="1600" b="1" dirty="0">
                <a:solidFill>
                  <a:srgbClr val="FF0000"/>
                </a:solidFill>
              </a:rPr>
              <a:t> 진행에서 </a:t>
            </a:r>
            <a:r>
              <a:rPr lang="en-US" altLang="ko-KR" sz="1600" b="1" dirty="0">
                <a:solidFill>
                  <a:srgbClr val="FF0000"/>
                </a:solidFill>
              </a:rPr>
              <a:t>Sync </a:t>
            </a:r>
            <a:r>
              <a:rPr lang="ko-KR" altLang="en-US" sz="1600" b="1" dirty="0">
                <a:solidFill>
                  <a:srgbClr val="FF0000"/>
                </a:solidFill>
              </a:rPr>
              <a:t>진행이 필요한 경우 </a:t>
            </a:r>
            <a:r>
              <a:rPr lang="en-US" altLang="ko-KR" sz="1600" b="1" dirty="0">
                <a:solidFill>
                  <a:srgbClr val="FF0000"/>
                </a:solidFill>
              </a:rPr>
              <a:t>await~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67E53C30-D72B-D0D6-D121-1ACF7818A8CE}"/>
              </a:ext>
            </a:extLst>
          </p:cNvPr>
          <p:cNvSpPr/>
          <p:nvPr/>
        </p:nvSpPr>
        <p:spPr>
          <a:xfrm>
            <a:off x="9468483" y="3314699"/>
            <a:ext cx="1468222" cy="18047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173953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48"/>
          <p:cNvGrpSpPr/>
          <p:nvPr/>
        </p:nvGrpSpPr>
        <p:grpSpPr>
          <a:xfrm>
            <a:off x="346710" y="373380"/>
            <a:ext cx="5951855" cy="431165"/>
            <a:chOff x="346710" y="1049020"/>
            <a:chExt cx="5951855" cy="431165"/>
          </a:xfrm>
        </p:grpSpPr>
        <p:pic>
          <p:nvPicPr>
            <p:cNvPr id="7" name="그림 44" descr="C:/Users/D83/AppData/Roaming/PolarisOffice/ETemp/14508_19514240/fImage11322411478.emf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6710" y="1097280"/>
              <a:ext cx="363855" cy="328295"/>
            </a:xfrm>
            <a:prstGeom prst="rect">
              <a:avLst/>
            </a:prstGeom>
            <a:noFill/>
          </p:spPr>
        </p:pic>
        <p:sp>
          <p:nvSpPr>
            <p:cNvPr id="8" name="텍스트 상자 45"/>
            <p:cNvSpPr txBox="1">
              <a:spLocks/>
            </p:cNvSpPr>
            <p:nvPr/>
          </p:nvSpPr>
          <p:spPr>
            <a:xfrm>
              <a:off x="811530" y="1049020"/>
              <a:ext cx="5487035" cy="431165"/>
            </a:xfrm>
            <a:prstGeom prst="rect">
              <a:avLst/>
            </a:prstGeom>
            <a:noFill/>
          </p:spPr>
          <p:txBody>
            <a:bodyPr vert="horz" wrap="square" lIns="0" tIns="0" rIns="0" bIns="0" anchor="t">
              <a:spAutoFit/>
            </a:bodyPr>
            <a:lstStyle/>
            <a:p>
              <a:pPr marL="0" indent="0" algn="l" defTabSz="914400" rtl="0" eaLnBrk="1" latinLnBrk="0" hangingPunct="1">
                <a:buFontTx/>
                <a:buNone/>
              </a:pPr>
              <a:r>
                <a:rPr lang="en-US" altLang="ko-KR" sz="2800" b="1" spc="-140" dirty="0">
                  <a:latin typeface="맑은 고딕" charset="0"/>
                  <a:ea typeface="맑은 고딕" charset="0"/>
                </a:rPr>
                <a:t>Dart</a:t>
              </a:r>
              <a:r>
                <a:rPr lang="ko-KR" altLang="en-US" sz="2800" b="1" spc="-140" dirty="0">
                  <a:latin typeface="맑은 고딕" charset="0"/>
                  <a:ea typeface="맑은 고딕" charset="0"/>
                </a:rPr>
                <a:t> </a:t>
              </a:r>
              <a:r>
                <a:rPr lang="en-US" altLang="ko-KR" sz="2800" b="1" spc="-140" dirty="0">
                  <a:latin typeface="맑은 고딕" charset="0"/>
                  <a:ea typeface="맑은 고딕" charset="0"/>
                </a:rPr>
                <a:t>Practice #5 - JSON</a:t>
              </a:r>
              <a:endParaRPr lang="ko-KR" altLang="en-US" sz="2800" b="1" dirty="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16" name="텍스트 상자 54"/>
          <p:cNvSpPr txBox="1">
            <a:spLocks/>
          </p:cNvSpPr>
          <p:nvPr/>
        </p:nvSpPr>
        <p:spPr>
          <a:xfrm>
            <a:off x="527220" y="984599"/>
            <a:ext cx="10289061" cy="1417824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2000" b="1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JSON</a:t>
            </a:r>
            <a:r>
              <a:rPr lang="en-US" altLang="ko-KR" sz="2000" b="0" i="0" dirty="0">
                <a:solidFill>
                  <a:srgbClr val="000000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 (JavaScript Object Notation) is a lightweight data-interchange format</a:t>
            </a: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2000" i="0" u="none" strike="noStrike" baseline="0" dirty="0">
                <a:latin typeface="+mn-ea"/>
                <a:hlinkClick r:id="rId3"/>
              </a:rPr>
              <a:t>https://www.json.org/json-en.html</a:t>
            </a:r>
            <a:endParaRPr lang="en-US" altLang="ko-KR" sz="2000" i="0" u="none" strike="noStrike" baseline="0" dirty="0">
              <a:latin typeface="+mn-ea"/>
            </a:endParaRPr>
          </a:p>
          <a:p>
            <a:pPr marL="342900" indent="-342900" algn="l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2000" i="0" u="none" strike="noStrike" baseline="0" dirty="0">
                <a:latin typeface="+mn-ea"/>
                <a:hlinkClick r:id="rId4"/>
              </a:rPr>
              <a:t>https://ko.wikipedia.org/wiki/JSON</a:t>
            </a:r>
            <a:endParaRPr lang="en-US" altLang="ko-KR" sz="2000" i="0" u="none" strike="noStrike" baseline="0" dirty="0">
              <a:latin typeface="+mn-ea"/>
            </a:endParaRPr>
          </a:p>
        </p:txBody>
      </p:sp>
      <p:sp>
        <p:nvSpPr>
          <p:cNvPr id="28" name="도형 149">
            <a:extLst>
              <a:ext uri="{FF2B5EF4-FFF2-40B4-BE49-F238E27FC236}">
                <a16:creationId xmlns:a16="http://schemas.microsoft.com/office/drawing/2014/main" id="{57F39922-CB89-675E-8263-EB033BB04F1B}"/>
              </a:ext>
            </a:extLst>
          </p:cNvPr>
          <p:cNvSpPr>
            <a:spLocks/>
          </p:cNvSpPr>
          <p:nvPr/>
        </p:nvSpPr>
        <p:spPr>
          <a:xfrm>
            <a:off x="120650" y="262890"/>
            <a:ext cx="67310" cy="532765"/>
          </a:xfrm>
          <a:prstGeom prst="rect">
            <a:avLst/>
          </a:prstGeom>
          <a:solidFill>
            <a:srgbClr val="1F2448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100">
              <a:noFill/>
              <a:latin typeface="맑은 고딕" charset="0"/>
              <a:ea typeface="Pretendard Medium" charset="0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018D650F-2B42-2CBA-5597-A7739ED9923F}"/>
              </a:ext>
            </a:extLst>
          </p:cNvPr>
          <p:cNvGrpSpPr/>
          <p:nvPr/>
        </p:nvGrpSpPr>
        <p:grpSpPr>
          <a:xfrm>
            <a:off x="5132172" y="1997291"/>
            <a:ext cx="6861390" cy="4673863"/>
            <a:chOff x="5132172" y="1997291"/>
            <a:chExt cx="6861390" cy="4673863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7731D6A3-9702-1B52-E22C-23D34E08DF2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132173" y="1997291"/>
              <a:ext cx="6861389" cy="4673863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B4DC4A59-5868-6FF4-4FE9-E3CBE08335EB}"/>
                </a:ext>
              </a:extLst>
            </p:cNvPr>
            <p:cNvSpPr/>
            <p:nvPr/>
          </p:nvSpPr>
          <p:spPr>
            <a:xfrm>
              <a:off x="5132173" y="3352806"/>
              <a:ext cx="2372497" cy="19770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AFF71DE8-0581-493E-891F-C3A57C1AFEF1}"/>
                </a:ext>
              </a:extLst>
            </p:cNvPr>
            <p:cNvSpPr/>
            <p:nvPr/>
          </p:nvSpPr>
          <p:spPr>
            <a:xfrm>
              <a:off x="5132173" y="2217198"/>
              <a:ext cx="1293341" cy="19770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ECCE6FF-53CF-24FE-51BB-3AA876E36D86}"/>
                </a:ext>
              </a:extLst>
            </p:cNvPr>
            <p:cNvSpPr/>
            <p:nvPr/>
          </p:nvSpPr>
          <p:spPr>
            <a:xfrm>
              <a:off x="5132172" y="4979028"/>
              <a:ext cx="1812325" cy="19770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3961285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48"/>
          <p:cNvGrpSpPr/>
          <p:nvPr/>
        </p:nvGrpSpPr>
        <p:grpSpPr>
          <a:xfrm>
            <a:off x="346710" y="373380"/>
            <a:ext cx="5951855" cy="431165"/>
            <a:chOff x="346710" y="1049020"/>
            <a:chExt cx="5951855" cy="431165"/>
          </a:xfrm>
        </p:grpSpPr>
        <p:pic>
          <p:nvPicPr>
            <p:cNvPr id="7" name="그림 44" descr="C:/Users/D83/AppData/Roaming/PolarisOffice/ETemp/14508_19514240/fImage11322411478.emf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6710" y="1097280"/>
              <a:ext cx="363855" cy="328295"/>
            </a:xfrm>
            <a:prstGeom prst="rect">
              <a:avLst/>
            </a:prstGeom>
            <a:noFill/>
          </p:spPr>
        </p:pic>
        <p:sp>
          <p:nvSpPr>
            <p:cNvPr id="8" name="텍스트 상자 45"/>
            <p:cNvSpPr txBox="1">
              <a:spLocks/>
            </p:cNvSpPr>
            <p:nvPr/>
          </p:nvSpPr>
          <p:spPr>
            <a:xfrm>
              <a:off x="811530" y="1049020"/>
              <a:ext cx="5487035" cy="431165"/>
            </a:xfrm>
            <a:prstGeom prst="rect">
              <a:avLst/>
            </a:prstGeom>
            <a:noFill/>
          </p:spPr>
          <p:txBody>
            <a:bodyPr vert="horz" wrap="square" lIns="0" tIns="0" rIns="0" bIns="0" anchor="t">
              <a:spAutoFit/>
            </a:bodyPr>
            <a:lstStyle/>
            <a:p>
              <a:pPr marL="0" indent="0" algn="l" defTabSz="914400" rtl="0" eaLnBrk="1" latinLnBrk="0" hangingPunct="1">
                <a:buFontTx/>
                <a:buNone/>
              </a:pPr>
              <a:r>
                <a:rPr lang="en-US" altLang="ko-KR" sz="2800" b="1" spc="-140" dirty="0">
                  <a:latin typeface="맑은 고딕" charset="0"/>
                  <a:ea typeface="맑은 고딕" charset="0"/>
                </a:rPr>
                <a:t>Dart</a:t>
              </a:r>
              <a:r>
                <a:rPr lang="ko-KR" altLang="en-US" sz="2800" b="1" spc="-140" dirty="0">
                  <a:latin typeface="맑은 고딕" charset="0"/>
                  <a:ea typeface="맑은 고딕" charset="0"/>
                </a:rPr>
                <a:t> </a:t>
              </a:r>
              <a:r>
                <a:rPr lang="en-US" altLang="ko-KR" sz="2800" b="1" spc="-140" dirty="0">
                  <a:latin typeface="맑은 고딕" charset="0"/>
                  <a:ea typeface="맑은 고딕" charset="0"/>
                </a:rPr>
                <a:t>Practice #5 - JSON</a:t>
              </a:r>
              <a:endParaRPr lang="ko-KR" altLang="en-US" sz="2800" b="1" dirty="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28" name="도형 149">
            <a:extLst>
              <a:ext uri="{FF2B5EF4-FFF2-40B4-BE49-F238E27FC236}">
                <a16:creationId xmlns:a16="http://schemas.microsoft.com/office/drawing/2014/main" id="{57F39922-CB89-675E-8263-EB033BB04F1B}"/>
              </a:ext>
            </a:extLst>
          </p:cNvPr>
          <p:cNvSpPr>
            <a:spLocks/>
          </p:cNvSpPr>
          <p:nvPr/>
        </p:nvSpPr>
        <p:spPr>
          <a:xfrm>
            <a:off x="120650" y="262890"/>
            <a:ext cx="67310" cy="532765"/>
          </a:xfrm>
          <a:prstGeom prst="rect">
            <a:avLst/>
          </a:prstGeom>
          <a:solidFill>
            <a:srgbClr val="1F2448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100">
              <a:noFill/>
              <a:latin typeface="맑은 고딕" charset="0"/>
              <a:ea typeface="Pretendard Medium" charset="0"/>
            </a:endParaRPr>
          </a:p>
        </p:txBody>
      </p:sp>
      <p:pic>
        <p:nvPicPr>
          <p:cNvPr id="2" name="그림 1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211F697B-573D-E69B-47CC-24658C07B3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710" y="876109"/>
            <a:ext cx="10336840" cy="599184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717FE3C-0DB6-4761-39B9-DDF73D81CC8D}"/>
              </a:ext>
            </a:extLst>
          </p:cNvPr>
          <p:cNvSpPr txBox="1"/>
          <p:nvPr/>
        </p:nvSpPr>
        <p:spPr>
          <a:xfrm>
            <a:off x="4951677" y="196951"/>
            <a:ext cx="5731873" cy="6970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1400" i="0" u="none" strike="noStrike" baseline="0" dirty="0">
                <a:latin typeface="+mn-ea"/>
                <a:hlinkClick r:id="rId4"/>
              </a:rPr>
              <a:t>https://dart.dev/guides/libraries/library-tour#dartconvert---decoding-and-encoding-json-utf-8-and-more</a:t>
            </a:r>
            <a:endParaRPr lang="en-US" altLang="ko-KR" sz="1400" i="0" u="none" strike="noStrike" baseline="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2610367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48"/>
          <p:cNvGrpSpPr/>
          <p:nvPr/>
        </p:nvGrpSpPr>
        <p:grpSpPr>
          <a:xfrm>
            <a:off x="346710" y="373380"/>
            <a:ext cx="5951855" cy="431165"/>
            <a:chOff x="346710" y="1049020"/>
            <a:chExt cx="5951855" cy="431165"/>
          </a:xfrm>
        </p:grpSpPr>
        <p:pic>
          <p:nvPicPr>
            <p:cNvPr id="7" name="그림 44" descr="C:/Users/D83/AppData/Roaming/PolarisOffice/ETemp/14508_19514240/fImage11322411478.emf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6710" y="1097280"/>
              <a:ext cx="363855" cy="328295"/>
            </a:xfrm>
            <a:prstGeom prst="rect">
              <a:avLst/>
            </a:prstGeom>
            <a:noFill/>
          </p:spPr>
        </p:pic>
        <p:sp>
          <p:nvSpPr>
            <p:cNvPr id="8" name="텍스트 상자 45"/>
            <p:cNvSpPr txBox="1">
              <a:spLocks/>
            </p:cNvSpPr>
            <p:nvPr/>
          </p:nvSpPr>
          <p:spPr>
            <a:xfrm>
              <a:off x="811530" y="1049020"/>
              <a:ext cx="5487035" cy="431165"/>
            </a:xfrm>
            <a:prstGeom prst="rect">
              <a:avLst/>
            </a:prstGeom>
            <a:noFill/>
          </p:spPr>
          <p:txBody>
            <a:bodyPr vert="horz" wrap="square" lIns="0" tIns="0" rIns="0" bIns="0" anchor="t">
              <a:spAutoFit/>
            </a:bodyPr>
            <a:lstStyle/>
            <a:p>
              <a:pPr marL="0" indent="0" algn="l" defTabSz="914400" rtl="0" eaLnBrk="1" latinLnBrk="0" hangingPunct="1">
                <a:buFontTx/>
                <a:buNone/>
              </a:pPr>
              <a:r>
                <a:rPr lang="en-US" altLang="ko-KR" sz="2800" b="1" spc="-140" dirty="0">
                  <a:latin typeface="맑은 고딕" charset="0"/>
                  <a:ea typeface="맑은 고딕" charset="0"/>
                </a:rPr>
                <a:t>Dart</a:t>
              </a:r>
              <a:r>
                <a:rPr lang="ko-KR" altLang="en-US" sz="2800" b="1" spc="-140" dirty="0">
                  <a:latin typeface="맑은 고딕" charset="0"/>
                  <a:ea typeface="맑은 고딕" charset="0"/>
                </a:rPr>
                <a:t> </a:t>
              </a:r>
              <a:r>
                <a:rPr lang="en-US" altLang="ko-KR" sz="2800" b="1" spc="-140" dirty="0">
                  <a:latin typeface="맑은 고딕" charset="0"/>
                  <a:ea typeface="맑은 고딕" charset="0"/>
                </a:rPr>
                <a:t>Practice #6 - Class</a:t>
              </a:r>
              <a:endParaRPr lang="ko-KR" altLang="en-US" sz="2800" b="1" dirty="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28" name="도형 149">
            <a:extLst>
              <a:ext uri="{FF2B5EF4-FFF2-40B4-BE49-F238E27FC236}">
                <a16:creationId xmlns:a16="http://schemas.microsoft.com/office/drawing/2014/main" id="{57F39922-CB89-675E-8263-EB033BB04F1B}"/>
              </a:ext>
            </a:extLst>
          </p:cNvPr>
          <p:cNvSpPr>
            <a:spLocks/>
          </p:cNvSpPr>
          <p:nvPr/>
        </p:nvSpPr>
        <p:spPr>
          <a:xfrm>
            <a:off x="120650" y="262890"/>
            <a:ext cx="67310" cy="532765"/>
          </a:xfrm>
          <a:prstGeom prst="rect">
            <a:avLst/>
          </a:prstGeom>
          <a:solidFill>
            <a:srgbClr val="1F2448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100">
              <a:noFill/>
              <a:latin typeface="맑은 고딕" charset="0"/>
              <a:ea typeface="Pretendard Medium" charset="0"/>
            </a:endParaRPr>
          </a:p>
        </p:txBody>
      </p:sp>
      <p:pic>
        <p:nvPicPr>
          <p:cNvPr id="2" name="그림 1" descr="텍스트, 스크린샷, 소프트웨어, 컴퓨터이(가) 표시된 사진&#10;&#10;자동 생성된 설명">
            <a:extLst>
              <a:ext uri="{FF2B5EF4-FFF2-40B4-BE49-F238E27FC236}">
                <a16:creationId xmlns:a16="http://schemas.microsoft.com/office/drawing/2014/main" id="{FC461119-C381-8A3C-802E-7E0C4F4CFC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917" y="853844"/>
            <a:ext cx="11130396" cy="6016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8784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48"/>
          <p:cNvGrpSpPr/>
          <p:nvPr/>
        </p:nvGrpSpPr>
        <p:grpSpPr>
          <a:xfrm>
            <a:off x="346710" y="373380"/>
            <a:ext cx="5951855" cy="431165"/>
            <a:chOff x="346710" y="1049020"/>
            <a:chExt cx="5951855" cy="431165"/>
          </a:xfrm>
        </p:grpSpPr>
        <p:pic>
          <p:nvPicPr>
            <p:cNvPr id="7" name="그림 44" descr="C:/Users/D83/AppData/Roaming/PolarisOffice/ETemp/14508_19514240/fImage11322411478.emf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6710" y="1097280"/>
              <a:ext cx="363855" cy="328295"/>
            </a:xfrm>
            <a:prstGeom prst="rect">
              <a:avLst/>
            </a:prstGeom>
            <a:noFill/>
          </p:spPr>
        </p:pic>
        <p:sp>
          <p:nvSpPr>
            <p:cNvPr id="8" name="텍스트 상자 45"/>
            <p:cNvSpPr txBox="1">
              <a:spLocks/>
            </p:cNvSpPr>
            <p:nvPr/>
          </p:nvSpPr>
          <p:spPr>
            <a:xfrm>
              <a:off x="811530" y="1049020"/>
              <a:ext cx="5487035" cy="431165"/>
            </a:xfrm>
            <a:prstGeom prst="rect">
              <a:avLst/>
            </a:prstGeom>
            <a:noFill/>
          </p:spPr>
          <p:txBody>
            <a:bodyPr vert="horz" wrap="square" lIns="0" tIns="0" rIns="0" bIns="0" anchor="t">
              <a:spAutoFit/>
            </a:bodyPr>
            <a:lstStyle/>
            <a:p>
              <a:pPr marL="0" indent="0" algn="l" defTabSz="914400" rtl="0" eaLnBrk="1" latinLnBrk="0" hangingPunct="1">
                <a:buFontTx/>
                <a:buNone/>
              </a:pPr>
              <a:r>
                <a:rPr lang="en-US" altLang="ko-KR" sz="2800" b="1" spc="-140" dirty="0">
                  <a:latin typeface="맑은 고딕" charset="0"/>
                  <a:ea typeface="맑은 고딕" charset="0"/>
                </a:rPr>
                <a:t>Dart ?</a:t>
              </a:r>
              <a:endParaRPr lang="ko-KR" altLang="en-US" sz="2800" b="1" dirty="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16" name="텍스트 상자 54"/>
          <p:cNvSpPr txBox="1">
            <a:spLocks/>
          </p:cNvSpPr>
          <p:nvPr/>
        </p:nvSpPr>
        <p:spPr>
          <a:xfrm>
            <a:off x="346710" y="1077623"/>
            <a:ext cx="2746447" cy="446405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lang="en-US" altLang="ko-KR" sz="2300" spc="-140" dirty="0">
                <a:solidFill>
                  <a:schemeClr val="tx1"/>
                </a:solidFill>
                <a:latin typeface="맑은 고딕" charset="0"/>
                <a:ea typeface="맑은 고딕" charset="0"/>
                <a:hlinkClick r:id="rId3"/>
              </a:rPr>
              <a:t>https://dart.dev/</a:t>
            </a:r>
            <a:endParaRPr lang="ko-KR" altLang="en-US" sz="2300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8" name="도형 149">
            <a:extLst>
              <a:ext uri="{FF2B5EF4-FFF2-40B4-BE49-F238E27FC236}">
                <a16:creationId xmlns:a16="http://schemas.microsoft.com/office/drawing/2014/main" id="{57F39922-CB89-675E-8263-EB033BB04F1B}"/>
              </a:ext>
            </a:extLst>
          </p:cNvPr>
          <p:cNvSpPr>
            <a:spLocks/>
          </p:cNvSpPr>
          <p:nvPr/>
        </p:nvSpPr>
        <p:spPr>
          <a:xfrm>
            <a:off x="120650" y="262890"/>
            <a:ext cx="67310" cy="532765"/>
          </a:xfrm>
          <a:prstGeom prst="rect">
            <a:avLst/>
          </a:prstGeom>
          <a:solidFill>
            <a:srgbClr val="1F2448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100">
              <a:noFill/>
              <a:latin typeface="맑은 고딕" charset="0"/>
              <a:ea typeface="Pretendard Medium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0A6EF74-BDCF-A474-D225-CC6AD0A283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3049" y="1594734"/>
            <a:ext cx="4189666" cy="1888811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6B02017E-EC61-BDF8-CFDF-39E244CF97C6}"/>
              </a:ext>
            </a:extLst>
          </p:cNvPr>
          <p:cNvGrpSpPr/>
          <p:nvPr/>
        </p:nvGrpSpPr>
        <p:grpSpPr>
          <a:xfrm>
            <a:off x="292109" y="1599688"/>
            <a:ext cx="7448975" cy="3116361"/>
            <a:chOff x="292110" y="1599689"/>
            <a:chExt cx="5934133" cy="2293208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4252687C-1C21-541C-EF79-C896A931FA4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92110" y="1599689"/>
              <a:ext cx="5934133" cy="2293208"/>
            </a:xfrm>
            <a:prstGeom prst="rect">
              <a:avLst/>
            </a:prstGeom>
          </p:spPr>
        </p:pic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A2C42197-56DC-17F0-1E42-43E4F5840F05}"/>
                </a:ext>
              </a:extLst>
            </p:cNvPr>
            <p:cNvCxnSpPr/>
            <p:nvPr/>
          </p:nvCxnSpPr>
          <p:spPr>
            <a:xfrm>
              <a:off x="346710" y="2373682"/>
              <a:ext cx="3655356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41E4C2BC-8811-2017-7BC8-DF0FB0400931}"/>
                </a:ext>
              </a:extLst>
            </p:cNvPr>
            <p:cNvCxnSpPr>
              <a:cxnSpLocks/>
            </p:cNvCxnSpPr>
            <p:nvPr/>
          </p:nvCxnSpPr>
          <p:spPr>
            <a:xfrm>
              <a:off x="346710" y="3684739"/>
              <a:ext cx="4356813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CB5E1B0D-57EB-99E1-DCF2-0A1F4BF2CE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2110" y="4774000"/>
            <a:ext cx="8733277" cy="1935648"/>
          </a:xfrm>
          <a:prstGeom prst="rect">
            <a:avLst/>
          </a:prstGeom>
        </p:spPr>
      </p:pic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224E2E09-FD4E-2C39-DF92-7366B4729265}"/>
              </a:ext>
            </a:extLst>
          </p:cNvPr>
          <p:cNvCxnSpPr>
            <a:cxnSpLocks/>
          </p:cNvCxnSpPr>
          <p:nvPr/>
        </p:nvCxnSpPr>
        <p:spPr>
          <a:xfrm>
            <a:off x="5207000" y="5800597"/>
            <a:ext cx="3736584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23E551C2-35DF-6D88-133F-7034E408E715}"/>
              </a:ext>
            </a:extLst>
          </p:cNvPr>
          <p:cNvCxnSpPr>
            <a:cxnSpLocks/>
          </p:cNvCxnSpPr>
          <p:nvPr/>
        </p:nvCxnSpPr>
        <p:spPr>
          <a:xfrm>
            <a:off x="2484676" y="6053205"/>
            <a:ext cx="209985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그림 23">
            <a:extLst>
              <a:ext uri="{FF2B5EF4-FFF2-40B4-BE49-F238E27FC236}">
                <a16:creationId xmlns:a16="http://schemas.microsoft.com/office/drawing/2014/main" id="{7A2AB3F8-BED5-4596-D132-1EC9D3FC92F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44002" y="3569936"/>
            <a:ext cx="2918713" cy="3139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74036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48"/>
          <p:cNvGrpSpPr/>
          <p:nvPr/>
        </p:nvGrpSpPr>
        <p:grpSpPr>
          <a:xfrm>
            <a:off x="346710" y="373380"/>
            <a:ext cx="5951855" cy="431165"/>
            <a:chOff x="346710" y="1049020"/>
            <a:chExt cx="5951855" cy="431165"/>
          </a:xfrm>
        </p:grpSpPr>
        <p:pic>
          <p:nvPicPr>
            <p:cNvPr id="7" name="그림 44" descr="C:/Users/D83/AppData/Roaming/PolarisOffice/ETemp/14508_19514240/fImage11322411478.emf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6710" y="1097280"/>
              <a:ext cx="363855" cy="328295"/>
            </a:xfrm>
            <a:prstGeom prst="rect">
              <a:avLst/>
            </a:prstGeom>
            <a:noFill/>
          </p:spPr>
        </p:pic>
        <p:sp>
          <p:nvSpPr>
            <p:cNvPr id="8" name="텍스트 상자 45"/>
            <p:cNvSpPr txBox="1">
              <a:spLocks/>
            </p:cNvSpPr>
            <p:nvPr/>
          </p:nvSpPr>
          <p:spPr>
            <a:xfrm>
              <a:off x="811530" y="1049020"/>
              <a:ext cx="5487035" cy="431165"/>
            </a:xfrm>
            <a:prstGeom prst="rect">
              <a:avLst/>
            </a:prstGeom>
            <a:noFill/>
          </p:spPr>
          <p:txBody>
            <a:bodyPr vert="horz" wrap="square" lIns="0" tIns="0" rIns="0" bIns="0" anchor="t">
              <a:spAutoFit/>
            </a:bodyPr>
            <a:lstStyle/>
            <a:p>
              <a:pPr marL="0" indent="0" algn="l" defTabSz="914400" rtl="0" eaLnBrk="1" latinLnBrk="0" hangingPunct="1">
                <a:buFontTx/>
                <a:buNone/>
              </a:pPr>
              <a:r>
                <a:rPr lang="en-US" altLang="ko-KR" sz="2800" b="1" spc="-140" dirty="0">
                  <a:latin typeface="맑은 고딕" charset="0"/>
                  <a:ea typeface="맑은 고딕" charset="0"/>
                </a:rPr>
                <a:t>Dart</a:t>
              </a:r>
              <a:r>
                <a:rPr lang="ko-KR" altLang="en-US" sz="2800" b="1" spc="-140" dirty="0">
                  <a:latin typeface="맑은 고딕" charset="0"/>
                  <a:ea typeface="맑은 고딕" charset="0"/>
                </a:rPr>
                <a:t> </a:t>
              </a:r>
              <a:r>
                <a:rPr lang="en-US" altLang="ko-KR" sz="2800" b="1" spc="-140" dirty="0">
                  <a:latin typeface="맑은 고딕" charset="0"/>
                  <a:ea typeface="맑은 고딕" charset="0"/>
                </a:rPr>
                <a:t>Practice #7</a:t>
              </a:r>
              <a:endParaRPr lang="ko-KR" altLang="en-US" sz="2800" b="1" dirty="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28" name="도형 149">
            <a:extLst>
              <a:ext uri="{FF2B5EF4-FFF2-40B4-BE49-F238E27FC236}">
                <a16:creationId xmlns:a16="http://schemas.microsoft.com/office/drawing/2014/main" id="{57F39922-CB89-675E-8263-EB033BB04F1B}"/>
              </a:ext>
            </a:extLst>
          </p:cNvPr>
          <p:cNvSpPr>
            <a:spLocks/>
          </p:cNvSpPr>
          <p:nvPr/>
        </p:nvSpPr>
        <p:spPr>
          <a:xfrm>
            <a:off x="120650" y="262890"/>
            <a:ext cx="67310" cy="532765"/>
          </a:xfrm>
          <a:prstGeom prst="rect">
            <a:avLst/>
          </a:prstGeom>
          <a:solidFill>
            <a:srgbClr val="1F2448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100">
              <a:noFill/>
              <a:latin typeface="맑은 고딕" charset="0"/>
              <a:ea typeface="Pretendard Medium" charset="0"/>
            </a:endParaRPr>
          </a:p>
        </p:txBody>
      </p:sp>
      <p:sp>
        <p:nvSpPr>
          <p:cNvPr id="13" name="텍스트 상자 54">
            <a:extLst>
              <a:ext uri="{FF2B5EF4-FFF2-40B4-BE49-F238E27FC236}">
                <a16:creationId xmlns:a16="http://schemas.microsoft.com/office/drawing/2014/main" id="{A8467BF3-C50A-A650-14A2-B2FA392BEC96}"/>
              </a:ext>
            </a:extLst>
          </p:cNvPr>
          <p:cNvSpPr txBox="1">
            <a:spLocks/>
          </p:cNvSpPr>
          <p:nvPr/>
        </p:nvSpPr>
        <p:spPr>
          <a:xfrm>
            <a:off x="527220" y="925179"/>
            <a:ext cx="10289061" cy="1561838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algn="l" eaLnBrk="0" fontAlgn="base" hangingPunct="0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b="1" kern="1200" dirty="0">
                <a:solidFill>
                  <a:srgbClr val="4A4A4A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Getters and setters</a:t>
            </a:r>
            <a:endParaRPr lang="ko-KR" altLang="ko-KR" sz="18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algn="l" eaLnBrk="0" fontAlgn="base" hangingPunct="0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getter</a:t>
            </a:r>
            <a:r>
              <a:rPr lang="ko-KR" altLang="ko-KR" sz="18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와 </a:t>
            </a:r>
            <a:r>
              <a:rPr lang="en-US" altLang="ko-KR" sz="18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setter </a:t>
            </a:r>
            <a:r>
              <a:rPr lang="ko-KR" altLang="ko-KR" sz="18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함수는 일반적으로 어떤 데이터를 가져오거나 변경하는 함수를 의미</a:t>
            </a:r>
            <a:endParaRPr lang="ko-KR" altLang="ko-KR" sz="18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algn="l" eaLnBrk="0" fontAlgn="base" hangingPunct="0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get </a:t>
            </a:r>
            <a:r>
              <a:rPr lang="ko-KR" altLang="ko-KR" sz="18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예약어를</a:t>
            </a:r>
            <a:r>
              <a:rPr lang="ko-KR" altLang="ko-KR" sz="18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 추가한 함수는 데이터를 가져오는 </a:t>
            </a:r>
            <a:r>
              <a:rPr lang="ko-KR" altLang="ko-KR" sz="18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게터</a:t>
            </a:r>
            <a:endParaRPr lang="ko-KR" altLang="ko-KR" sz="18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 algn="l" eaLnBrk="0" fontAlgn="base" hangingPunct="0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set </a:t>
            </a:r>
            <a:r>
              <a:rPr lang="ko-KR" altLang="ko-KR" sz="18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예약어를</a:t>
            </a:r>
            <a:r>
              <a:rPr lang="ko-KR" altLang="ko-KR" sz="18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굴림" panose="020B0600000101010101" pitchFamily="50" charset="-127"/>
              </a:rPr>
              <a:t> 추가한 함수는 데이터를 변경하는 세터</a:t>
            </a:r>
            <a:endParaRPr lang="ko-KR" altLang="ko-KR" sz="18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813A8BB-B2E3-18CF-8E7E-E47905A429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7048" y="1706098"/>
            <a:ext cx="5553609" cy="5151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73288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48"/>
          <p:cNvGrpSpPr/>
          <p:nvPr/>
        </p:nvGrpSpPr>
        <p:grpSpPr>
          <a:xfrm>
            <a:off x="346710" y="373380"/>
            <a:ext cx="5951855" cy="431165"/>
            <a:chOff x="346710" y="1049020"/>
            <a:chExt cx="5951855" cy="431165"/>
          </a:xfrm>
        </p:grpSpPr>
        <p:pic>
          <p:nvPicPr>
            <p:cNvPr id="7" name="그림 44" descr="C:/Users/D83/AppData/Roaming/PolarisOffice/ETemp/14508_19514240/fImage11322411478.emf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6710" y="1097280"/>
              <a:ext cx="363855" cy="328295"/>
            </a:xfrm>
            <a:prstGeom prst="rect">
              <a:avLst/>
            </a:prstGeom>
            <a:noFill/>
          </p:spPr>
        </p:pic>
        <p:sp>
          <p:nvSpPr>
            <p:cNvPr id="8" name="텍스트 상자 45"/>
            <p:cNvSpPr txBox="1">
              <a:spLocks/>
            </p:cNvSpPr>
            <p:nvPr/>
          </p:nvSpPr>
          <p:spPr>
            <a:xfrm>
              <a:off x="811530" y="1049020"/>
              <a:ext cx="5487035" cy="431165"/>
            </a:xfrm>
            <a:prstGeom prst="rect">
              <a:avLst/>
            </a:prstGeom>
            <a:noFill/>
          </p:spPr>
          <p:txBody>
            <a:bodyPr vert="horz" wrap="square" lIns="0" tIns="0" rIns="0" bIns="0" anchor="t">
              <a:spAutoFit/>
            </a:bodyPr>
            <a:lstStyle/>
            <a:p>
              <a:pPr marL="0" indent="0" algn="l" defTabSz="914400" rtl="0" eaLnBrk="1" latinLnBrk="0" hangingPunct="1">
                <a:buFontTx/>
                <a:buNone/>
              </a:pPr>
              <a:r>
                <a:rPr lang="en-US" altLang="ko-KR" sz="2800" b="1" spc="-140" dirty="0" err="1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HomeWork</a:t>
              </a:r>
              <a:r>
                <a:rPr lang="en-US" altLang="ko-KR" sz="2800" b="1" spc="-140" dirty="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 #1</a:t>
              </a:r>
              <a:endParaRPr lang="ko-KR" altLang="en-US" sz="2800" b="1" dirty="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28" name="도형 149">
            <a:extLst>
              <a:ext uri="{FF2B5EF4-FFF2-40B4-BE49-F238E27FC236}">
                <a16:creationId xmlns:a16="http://schemas.microsoft.com/office/drawing/2014/main" id="{57F39922-CB89-675E-8263-EB033BB04F1B}"/>
              </a:ext>
            </a:extLst>
          </p:cNvPr>
          <p:cNvSpPr>
            <a:spLocks/>
          </p:cNvSpPr>
          <p:nvPr/>
        </p:nvSpPr>
        <p:spPr>
          <a:xfrm>
            <a:off x="120650" y="262890"/>
            <a:ext cx="67310" cy="532765"/>
          </a:xfrm>
          <a:prstGeom prst="rect">
            <a:avLst/>
          </a:prstGeom>
          <a:solidFill>
            <a:srgbClr val="1F2448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100">
              <a:noFill/>
              <a:latin typeface="맑은 고딕" charset="0"/>
              <a:ea typeface="Pretendard Medium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A18C70-CB07-516E-2145-0CC574938C1B}"/>
              </a:ext>
            </a:extLst>
          </p:cNvPr>
          <p:cNvSpPr txBox="1"/>
          <p:nvPr/>
        </p:nvSpPr>
        <p:spPr>
          <a:xfrm>
            <a:off x="282743" y="992605"/>
            <a:ext cx="4223083" cy="5544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j-lt"/>
              </a:rPr>
              <a:t>알고리즘 문제 하나 풀어볼까</a:t>
            </a:r>
            <a:r>
              <a:rPr lang="en-US" altLang="ko-KR" sz="1400" dirty="0">
                <a:latin typeface="+mj-lt"/>
              </a:rPr>
              <a:t>?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+mj-lt"/>
              </a:rPr>
              <a:t>입력된 양의 정수를 한 </a:t>
            </a:r>
            <a:r>
              <a:rPr lang="ko-KR" altLang="en-US" sz="1400" dirty="0" err="1">
                <a:latin typeface="+mj-lt"/>
              </a:rPr>
              <a:t>자리수마다</a:t>
            </a:r>
            <a:r>
              <a:rPr lang="ko-KR" altLang="en-US" sz="1400" dirty="0">
                <a:latin typeface="+mj-lt"/>
              </a:rPr>
              <a:t> 더해서 합계를 계산하자</a:t>
            </a:r>
            <a:r>
              <a:rPr lang="en-US" altLang="ko-KR" sz="1400" dirty="0">
                <a:latin typeface="+mj-lt"/>
              </a:rPr>
              <a:t>.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+mj-lt"/>
              </a:rPr>
              <a:t>123 -&gt; 1+2+3 = 6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+mj-lt"/>
              </a:rPr>
              <a:t>5 -&gt; 5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+mj-lt"/>
              </a:rPr>
              <a:t>-1 -&gt; -1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+mj-lt"/>
              </a:rPr>
              <a:t>-123 -&gt; -123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+mj-lt"/>
              </a:rPr>
              <a:t>345321 -&gt;3+4+5+3+2+1 = 18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latin typeface="+mj-lt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+mj-lt"/>
              </a:rPr>
              <a:t>Hint)</a:t>
            </a:r>
            <a:r>
              <a:rPr lang="ko-KR" altLang="en-US" sz="1400" dirty="0">
                <a:latin typeface="+mj-lt"/>
              </a:rPr>
              <a:t> 각 </a:t>
            </a:r>
            <a:r>
              <a:rPr lang="ko-KR" altLang="en-US" sz="1400" dirty="0" err="1">
                <a:latin typeface="+mj-lt"/>
              </a:rPr>
              <a:t>자리수를</a:t>
            </a:r>
            <a:r>
              <a:rPr lang="ko-KR" altLang="en-US" sz="1400" dirty="0">
                <a:latin typeface="+mj-lt"/>
              </a:rPr>
              <a:t> 분리하기 위해 입력된 정수를 </a:t>
            </a:r>
            <a:r>
              <a:rPr lang="en-US" altLang="ko-KR" sz="1400" dirty="0">
                <a:latin typeface="+mj-lt"/>
              </a:rPr>
              <a:t>10</a:t>
            </a:r>
            <a:r>
              <a:rPr lang="ko-KR" altLang="en-US" sz="1400" dirty="0">
                <a:latin typeface="+mj-lt"/>
              </a:rPr>
              <a:t>으로 나눈 나머지가 각 </a:t>
            </a:r>
            <a:r>
              <a:rPr lang="ko-KR" altLang="en-US" sz="1400" dirty="0" err="1">
                <a:latin typeface="+mj-lt"/>
              </a:rPr>
              <a:t>자리수이며</a:t>
            </a:r>
            <a:r>
              <a:rPr lang="en-US" altLang="ko-KR" sz="1400" dirty="0">
                <a:latin typeface="+mj-lt"/>
              </a:rPr>
              <a:t>, </a:t>
            </a:r>
            <a:r>
              <a:rPr lang="ko-KR" altLang="en-US" sz="1400" dirty="0">
                <a:latin typeface="+mj-lt"/>
              </a:rPr>
              <a:t>몫이 남은 숫자이니 반복해서 처리하면 됩니다</a:t>
            </a:r>
            <a:endParaRPr lang="en-US" altLang="ko-KR" sz="1400" dirty="0">
              <a:latin typeface="+mj-lt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400" dirty="0">
              <a:latin typeface="+mj-lt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+mj-lt"/>
              </a:rPr>
              <a:t>123/10 = 12	123%10 =3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+mj-lt"/>
              </a:rPr>
              <a:t>12/10 = 1	12%10 = 2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+mj-lt"/>
              </a:rPr>
              <a:t>1		</a:t>
            </a:r>
            <a:r>
              <a:rPr lang="ko-KR" altLang="en-US" sz="1400" dirty="0">
                <a:latin typeface="+mj-lt"/>
              </a:rPr>
              <a:t>끝</a:t>
            </a:r>
            <a:r>
              <a:rPr lang="en-US" altLang="ko-KR" sz="1400" dirty="0">
                <a:latin typeface="+mj-lt"/>
              </a:rPr>
              <a:t>! 1+2+3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 sz="1400" dirty="0">
              <a:latin typeface="+mj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168227-17F3-F04A-64D7-D1C683AE85E8}"/>
              </a:ext>
            </a:extLst>
          </p:cNvPr>
          <p:cNvSpPr txBox="1"/>
          <p:nvPr/>
        </p:nvSpPr>
        <p:spPr>
          <a:xfrm>
            <a:off x="6695573" y="2001325"/>
            <a:ext cx="422737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자신의 </a:t>
            </a:r>
            <a:r>
              <a:rPr lang="en-US" altLang="ko-KR" dirty="0" err="1"/>
              <a:t>github</a:t>
            </a:r>
            <a:r>
              <a:rPr lang="ko-KR" altLang="en-US" dirty="0"/>
              <a:t>에 </a:t>
            </a:r>
            <a:r>
              <a:rPr lang="en-US" altLang="ko-KR" dirty="0"/>
              <a:t>public repo</a:t>
            </a:r>
            <a:r>
              <a:rPr lang="ko-KR" altLang="en-US" dirty="0"/>
              <a:t>를 만들고 </a:t>
            </a:r>
            <a:endParaRPr lang="en-US" altLang="ko-KR" dirty="0"/>
          </a:p>
          <a:p>
            <a:r>
              <a:rPr lang="en-US" altLang="ko-KR" dirty="0"/>
              <a:t>HW#1, HW#2 </a:t>
            </a:r>
            <a:r>
              <a:rPr lang="ko-KR" altLang="en-US" dirty="0"/>
              <a:t>파일을 </a:t>
            </a:r>
            <a:r>
              <a:rPr lang="en-US" altLang="ko-KR" dirty="0"/>
              <a:t>push</a:t>
            </a:r>
            <a:r>
              <a:rPr lang="ko-KR" altLang="en-US" dirty="0"/>
              <a:t>한 후 </a:t>
            </a:r>
            <a:endParaRPr lang="en-US" altLang="ko-KR" dirty="0"/>
          </a:p>
          <a:p>
            <a:r>
              <a:rPr lang="en-US" altLang="ko-KR" dirty="0" err="1"/>
              <a:t>Github</a:t>
            </a:r>
            <a:r>
              <a:rPr lang="ko-KR" altLang="en-US" dirty="0"/>
              <a:t> </a:t>
            </a:r>
            <a:r>
              <a:rPr lang="en-US" altLang="ko-KR" dirty="0"/>
              <a:t>link</a:t>
            </a:r>
            <a:r>
              <a:rPr lang="ko-KR" altLang="en-US" dirty="0"/>
              <a:t>를 </a:t>
            </a:r>
            <a:r>
              <a:rPr lang="ko-KR" altLang="en-US" dirty="0" err="1"/>
              <a:t>사캠에</a:t>
            </a:r>
            <a:r>
              <a:rPr lang="ko-KR" altLang="en-US" dirty="0"/>
              <a:t> 기입하십시오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82A4975-B9EA-EBB1-232E-9081FE3034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8397" y="3717758"/>
            <a:ext cx="3591426" cy="1171739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787D6863-6541-3F79-8234-A46C24345254}"/>
              </a:ext>
            </a:extLst>
          </p:cNvPr>
          <p:cNvSpPr/>
          <p:nvPr/>
        </p:nvSpPr>
        <p:spPr>
          <a:xfrm>
            <a:off x="7718963" y="3717758"/>
            <a:ext cx="2622179" cy="31401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5C070EE-23E8-3722-61A8-FC313FB3BD67}"/>
              </a:ext>
            </a:extLst>
          </p:cNvPr>
          <p:cNvCxnSpPr>
            <a:cxnSpLocks/>
          </p:cNvCxnSpPr>
          <p:nvPr/>
        </p:nvCxnSpPr>
        <p:spPr>
          <a:xfrm>
            <a:off x="9101889" y="2989847"/>
            <a:ext cx="0" cy="727911"/>
          </a:xfrm>
          <a:prstGeom prst="straightConnector1">
            <a:avLst/>
          </a:prstGeom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215741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616AF7-0107-D6B2-C435-7483BE8653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48">
            <a:extLst>
              <a:ext uri="{FF2B5EF4-FFF2-40B4-BE49-F238E27FC236}">
                <a16:creationId xmlns:a16="http://schemas.microsoft.com/office/drawing/2014/main" id="{E5D3E28A-31DB-4ABE-51B6-3E9FAF78ADAE}"/>
              </a:ext>
            </a:extLst>
          </p:cNvPr>
          <p:cNvGrpSpPr/>
          <p:nvPr/>
        </p:nvGrpSpPr>
        <p:grpSpPr>
          <a:xfrm>
            <a:off x="346710" y="373380"/>
            <a:ext cx="5951855" cy="431165"/>
            <a:chOff x="346710" y="1049020"/>
            <a:chExt cx="5951855" cy="431165"/>
          </a:xfrm>
        </p:grpSpPr>
        <p:pic>
          <p:nvPicPr>
            <p:cNvPr id="7" name="그림 44" descr="C:/Users/D83/AppData/Roaming/PolarisOffice/ETemp/14508_19514240/fImage11322411478.emf">
              <a:extLst>
                <a:ext uri="{FF2B5EF4-FFF2-40B4-BE49-F238E27FC236}">
                  <a16:creationId xmlns:a16="http://schemas.microsoft.com/office/drawing/2014/main" id="{BB9B73AC-7D1B-5A08-2C78-94F3407489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6710" y="1097280"/>
              <a:ext cx="363855" cy="328295"/>
            </a:xfrm>
            <a:prstGeom prst="rect">
              <a:avLst/>
            </a:prstGeom>
            <a:noFill/>
          </p:spPr>
        </p:pic>
        <p:sp>
          <p:nvSpPr>
            <p:cNvPr id="8" name="텍스트 상자 45">
              <a:extLst>
                <a:ext uri="{FF2B5EF4-FFF2-40B4-BE49-F238E27FC236}">
                  <a16:creationId xmlns:a16="http://schemas.microsoft.com/office/drawing/2014/main" id="{F0CF75F0-1C13-4AA1-669B-F893104923E7}"/>
                </a:ext>
              </a:extLst>
            </p:cNvPr>
            <p:cNvSpPr txBox="1">
              <a:spLocks/>
            </p:cNvSpPr>
            <p:nvPr/>
          </p:nvSpPr>
          <p:spPr>
            <a:xfrm>
              <a:off x="811530" y="1049020"/>
              <a:ext cx="5487035" cy="431165"/>
            </a:xfrm>
            <a:prstGeom prst="rect">
              <a:avLst/>
            </a:prstGeom>
            <a:noFill/>
          </p:spPr>
          <p:txBody>
            <a:bodyPr vert="horz" wrap="square" lIns="0" tIns="0" rIns="0" bIns="0" anchor="t">
              <a:spAutoFit/>
            </a:bodyPr>
            <a:lstStyle/>
            <a:p>
              <a:pPr marL="0" indent="0" algn="l" defTabSz="914400" rtl="0" eaLnBrk="1" latinLnBrk="0" hangingPunct="1">
                <a:buFontTx/>
                <a:buNone/>
              </a:pPr>
              <a:r>
                <a:rPr lang="en-US" altLang="ko-KR" sz="2800" b="1" spc="-140" dirty="0" err="1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HomeWork</a:t>
              </a:r>
              <a:r>
                <a:rPr lang="en-US" altLang="ko-KR" sz="2800" b="1" spc="-140" dirty="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 – try1</a:t>
              </a:r>
              <a:endParaRPr lang="ko-KR" altLang="en-US" sz="2800" b="1" dirty="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28" name="도형 149">
            <a:extLst>
              <a:ext uri="{FF2B5EF4-FFF2-40B4-BE49-F238E27FC236}">
                <a16:creationId xmlns:a16="http://schemas.microsoft.com/office/drawing/2014/main" id="{BC3DA414-186E-E06B-14C5-1931C590808C}"/>
              </a:ext>
            </a:extLst>
          </p:cNvPr>
          <p:cNvSpPr>
            <a:spLocks/>
          </p:cNvSpPr>
          <p:nvPr/>
        </p:nvSpPr>
        <p:spPr>
          <a:xfrm>
            <a:off x="120650" y="262890"/>
            <a:ext cx="67310" cy="532765"/>
          </a:xfrm>
          <a:prstGeom prst="rect">
            <a:avLst/>
          </a:prstGeom>
          <a:solidFill>
            <a:srgbClr val="1F2448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100">
              <a:noFill/>
              <a:latin typeface="맑은 고딕" charset="0"/>
              <a:ea typeface="Pretendard Medium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6924906-7F95-D0BF-2EF6-7AB69006ECDF}"/>
              </a:ext>
            </a:extLst>
          </p:cNvPr>
          <p:cNvSpPr txBox="1"/>
          <p:nvPr/>
        </p:nvSpPr>
        <p:spPr>
          <a:xfrm>
            <a:off x="421106" y="1215189"/>
            <a:ext cx="4782552" cy="33686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highlight>
                  <a:srgbClr val="FFFF00"/>
                </a:highlight>
                <a:latin typeface="+mj-lt"/>
              </a:rPr>
              <a:t>1</a:t>
            </a:r>
            <a:r>
              <a:rPr lang="ko-KR" altLang="en-US" sz="1600" dirty="0">
                <a:highlight>
                  <a:srgbClr val="FFFF00"/>
                </a:highlight>
                <a:latin typeface="+mj-lt"/>
              </a:rPr>
              <a:t>차 시도</a:t>
            </a:r>
            <a:r>
              <a:rPr lang="en-US" altLang="ko-KR" sz="1600" dirty="0">
                <a:latin typeface="+mj-lt"/>
              </a:rPr>
              <a:t>: </a:t>
            </a:r>
            <a:r>
              <a:rPr lang="ko-KR" altLang="en-US" sz="1600" dirty="0">
                <a:latin typeface="+mj-lt"/>
              </a:rPr>
              <a:t>성적표를 만드는 프로그램으로 학생 클래스에 학생이름과 </a:t>
            </a:r>
            <a:r>
              <a:rPr lang="en-US" altLang="ko-KR" sz="1600" dirty="0">
                <a:latin typeface="+mj-lt"/>
              </a:rPr>
              <a:t>3</a:t>
            </a:r>
            <a:r>
              <a:rPr lang="ko-KR" altLang="en-US" sz="1600" dirty="0">
                <a:latin typeface="+mj-lt"/>
              </a:rPr>
              <a:t>과목의 대한 점수를 아스키코드와 랜덤함수를 이용하여 설정하고</a:t>
            </a:r>
            <a:r>
              <a:rPr lang="en-US" altLang="ko-KR" sz="1600" dirty="0">
                <a:latin typeface="+mj-lt"/>
              </a:rPr>
              <a:t> </a:t>
            </a:r>
            <a:r>
              <a:rPr lang="ko-KR" altLang="en-US" sz="1600" dirty="0">
                <a:latin typeface="+mj-lt"/>
              </a:rPr>
              <a:t>출력한다</a:t>
            </a:r>
            <a:r>
              <a:rPr lang="en-US" altLang="ko-KR" sz="1600" dirty="0">
                <a:latin typeface="+mj-lt"/>
              </a:rPr>
              <a:t>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+mj-lt"/>
              </a:rPr>
              <a:t>리스트 자료 구조를 이용하고 정렬하는 방법도 알아본다</a:t>
            </a:r>
            <a:r>
              <a:rPr lang="en-US" altLang="ko-KR" sz="1600" dirty="0">
                <a:latin typeface="+mj-lt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latin typeface="+mj-lt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+mj-lt"/>
              </a:rPr>
              <a:t>2</a:t>
            </a:r>
            <a:r>
              <a:rPr lang="ko-KR" altLang="en-US" sz="1600" dirty="0">
                <a:latin typeface="+mj-lt"/>
              </a:rPr>
              <a:t>차 시도</a:t>
            </a:r>
            <a:r>
              <a:rPr lang="en-US" altLang="ko-KR" sz="1600" dirty="0">
                <a:latin typeface="+mj-lt"/>
              </a:rPr>
              <a:t>: </a:t>
            </a:r>
            <a:r>
              <a:rPr lang="ko-KR" altLang="en-US" sz="1600" dirty="0">
                <a:latin typeface="+mj-lt"/>
              </a:rPr>
              <a:t>평균 구하는 기능을 클래스의 메소드를 이용하여 처리한다</a:t>
            </a:r>
            <a:r>
              <a:rPr lang="en-US" altLang="ko-KR" sz="1600" dirty="0">
                <a:latin typeface="+mj-lt"/>
              </a:rPr>
              <a:t>.</a:t>
            </a:r>
            <a:endParaRPr lang="ko-KR" altLang="en-US" sz="1600" dirty="0">
              <a:latin typeface="+mj-lt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578CE4A-4459-855B-9B96-1D4EAD1D17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8743" y="275617"/>
            <a:ext cx="6031727" cy="6582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34330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9E0B86D5-290A-7FBB-62C4-4752FEFFC0E9}"/>
              </a:ext>
            </a:extLst>
          </p:cNvPr>
          <p:cNvGrpSpPr/>
          <p:nvPr/>
        </p:nvGrpSpPr>
        <p:grpSpPr>
          <a:xfrm>
            <a:off x="1714499" y="804544"/>
            <a:ext cx="9653469" cy="6053455"/>
            <a:chOff x="1334135" y="262890"/>
            <a:chExt cx="10033834" cy="659511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E422BD01-C58A-A7E8-60B9-363BD4494B5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34135" y="262890"/>
              <a:ext cx="10033834" cy="6595110"/>
            </a:xfrm>
            <a:prstGeom prst="rect">
              <a:avLst/>
            </a:prstGeom>
          </p:spPr>
        </p:pic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5F8629F6-9977-9DF0-321C-82632E4EAF15}"/>
                </a:ext>
              </a:extLst>
            </p:cNvPr>
            <p:cNvSpPr/>
            <p:nvPr/>
          </p:nvSpPr>
          <p:spPr>
            <a:xfrm>
              <a:off x="7489658" y="262890"/>
              <a:ext cx="1046747" cy="266382"/>
            </a:xfrm>
            <a:prstGeom prst="round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1" name="그룹 48"/>
          <p:cNvGrpSpPr/>
          <p:nvPr/>
        </p:nvGrpSpPr>
        <p:grpSpPr>
          <a:xfrm>
            <a:off x="346710" y="373380"/>
            <a:ext cx="5951855" cy="431165"/>
            <a:chOff x="346710" y="1049020"/>
            <a:chExt cx="5951855" cy="431165"/>
          </a:xfrm>
        </p:grpSpPr>
        <p:pic>
          <p:nvPicPr>
            <p:cNvPr id="7" name="그림 44" descr="C:/Users/D83/AppData/Roaming/PolarisOffice/ETemp/14508_19514240/fImage11322411478.emf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6710" y="1097280"/>
              <a:ext cx="363855" cy="328295"/>
            </a:xfrm>
            <a:prstGeom prst="rect">
              <a:avLst/>
            </a:prstGeom>
            <a:noFill/>
          </p:spPr>
        </p:pic>
        <p:sp>
          <p:nvSpPr>
            <p:cNvPr id="8" name="텍스트 상자 45"/>
            <p:cNvSpPr txBox="1">
              <a:spLocks/>
            </p:cNvSpPr>
            <p:nvPr/>
          </p:nvSpPr>
          <p:spPr>
            <a:xfrm>
              <a:off x="811530" y="1049020"/>
              <a:ext cx="5487035" cy="431165"/>
            </a:xfrm>
            <a:prstGeom prst="rect">
              <a:avLst/>
            </a:prstGeom>
            <a:noFill/>
          </p:spPr>
          <p:txBody>
            <a:bodyPr vert="horz" wrap="square" lIns="0" tIns="0" rIns="0" bIns="0" anchor="t">
              <a:spAutoFit/>
            </a:bodyPr>
            <a:lstStyle/>
            <a:p>
              <a:pPr marL="0" indent="0" algn="l" defTabSz="914400" rtl="0" eaLnBrk="1" latinLnBrk="0" hangingPunct="1">
                <a:buFontTx/>
                <a:buNone/>
              </a:pPr>
              <a:r>
                <a:rPr lang="en-US" altLang="ko-KR" sz="2800" b="1" spc="-140" dirty="0" err="1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HomeWork</a:t>
              </a:r>
              <a:r>
                <a:rPr lang="en-US" altLang="ko-KR" sz="2800" b="1" spc="-140" dirty="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 </a:t>
              </a:r>
              <a:r>
                <a:rPr lang="en-US" altLang="ko-KR" sz="2800" b="1" spc="-140" dirty="0">
                  <a:latin typeface="맑은 고딕" charset="0"/>
                  <a:ea typeface="맑은 고딕" charset="0"/>
                </a:rPr>
                <a:t>#2</a:t>
              </a:r>
              <a:endParaRPr lang="ko-KR" altLang="en-US" sz="2800" b="1" dirty="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28" name="도형 149">
            <a:extLst>
              <a:ext uri="{FF2B5EF4-FFF2-40B4-BE49-F238E27FC236}">
                <a16:creationId xmlns:a16="http://schemas.microsoft.com/office/drawing/2014/main" id="{57F39922-CB89-675E-8263-EB033BB04F1B}"/>
              </a:ext>
            </a:extLst>
          </p:cNvPr>
          <p:cNvSpPr>
            <a:spLocks/>
          </p:cNvSpPr>
          <p:nvPr/>
        </p:nvSpPr>
        <p:spPr>
          <a:xfrm>
            <a:off x="120650" y="262890"/>
            <a:ext cx="67310" cy="532765"/>
          </a:xfrm>
          <a:prstGeom prst="rect">
            <a:avLst/>
          </a:prstGeom>
          <a:solidFill>
            <a:srgbClr val="1F2448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100">
              <a:noFill/>
              <a:latin typeface="맑은 고딕" charset="0"/>
              <a:ea typeface="Pretendard Medium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A18C70-CB07-516E-2145-0CC574938C1B}"/>
              </a:ext>
            </a:extLst>
          </p:cNvPr>
          <p:cNvSpPr txBox="1"/>
          <p:nvPr/>
        </p:nvSpPr>
        <p:spPr>
          <a:xfrm>
            <a:off x="7092616" y="4572000"/>
            <a:ext cx="427535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bg1"/>
                </a:solidFill>
                <a:latin typeface="+mj-lt"/>
              </a:rPr>
              <a:t>1</a:t>
            </a:r>
            <a:r>
              <a:rPr lang="ko-KR" altLang="en-US" sz="1400" dirty="0">
                <a:solidFill>
                  <a:schemeClr val="bg1"/>
                </a:solidFill>
                <a:latin typeface="+mj-lt"/>
              </a:rPr>
              <a:t>차 시도</a:t>
            </a:r>
            <a:r>
              <a:rPr lang="en-US" altLang="ko-KR" sz="1400" dirty="0">
                <a:solidFill>
                  <a:schemeClr val="bg1"/>
                </a:solidFill>
                <a:latin typeface="+mj-lt"/>
              </a:rPr>
              <a:t>: </a:t>
            </a:r>
            <a:r>
              <a:rPr lang="ko-KR" altLang="en-US" sz="1400" dirty="0">
                <a:solidFill>
                  <a:schemeClr val="bg1"/>
                </a:solidFill>
                <a:latin typeface="+mj-lt"/>
              </a:rPr>
              <a:t>성적표를 만드는 프로그램으로 학생 클래스에 학생이름과 </a:t>
            </a:r>
            <a:r>
              <a:rPr lang="en-US" altLang="ko-KR" sz="1400" dirty="0">
                <a:solidFill>
                  <a:schemeClr val="bg1"/>
                </a:solidFill>
                <a:latin typeface="+mj-lt"/>
              </a:rPr>
              <a:t>3</a:t>
            </a:r>
            <a:r>
              <a:rPr lang="ko-KR" altLang="en-US" sz="1400" dirty="0">
                <a:solidFill>
                  <a:schemeClr val="bg1"/>
                </a:solidFill>
                <a:latin typeface="+mj-lt"/>
              </a:rPr>
              <a:t>과목의 대한 점수를 아스키코드와 랜덤함수를 이용하여 설정하고</a:t>
            </a:r>
            <a:r>
              <a:rPr lang="en-US" altLang="ko-KR" sz="1400" dirty="0">
                <a:solidFill>
                  <a:schemeClr val="bg1"/>
                </a:solidFill>
                <a:latin typeface="+mj-lt"/>
              </a:rPr>
              <a:t> </a:t>
            </a:r>
            <a:r>
              <a:rPr lang="ko-KR" altLang="en-US" sz="1400" dirty="0">
                <a:solidFill>
                  <a:schemeClr val="bg1"/>
                </a:solidFill>
                <a:latin typeface="+mj-lt"/>
              </a:rPr>
              <a:t>출력한다</a:t>
            </a:r>
            <a:r>
              <a:rPr lang="en-US" altLang="ko-KR" sz="1400" dirty="0">
                <a:solidFill>
                  <a:schemeClr val="bg1"/>
                </a:solidFill>
                <a:latin typeface="+mj-lt"/>
              </a:rPr>
              <a:t>. </a:t>
            </a:r>
            <a:r>
              <a:rPr lang="ko-KR" altLang="en-US" sz="1400" dirty="0">
                <a:solidFill>
                  <a:schemeClr val="bg1"/>
                </a:solidFill>
                <a:latin typeface="+mj-lt"/>
              </a:rPr>
              <a:t>리스트 자료 구조를 이용하고 정렬하는 방법도 알아본다</a:t>
            </a:r>
            <a:r>
              <a:rPr lang="en-US" altLang="ko-KR" sz="1400" dirty="0">
                <a:solidFill>
                  <a:schemeClr val="bg1"/>
                </a:solidFill>
                <a:latin typeface="+mj-lt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chemeClr val="bg1"/>
              </a:solidFill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rgbClr val="FF0000"/>
                </a:solidFill>
                <a:highlight>
                  <a:srgbClr val="FFFF00"/>
                </a:highlight>
                <a:latin typeface="+mj-lt"/>
              </a:rPr>
              <a:t>2</a:t>
            </a:r>
            <a:r>
              <a:rPr lang="ko-KR" altLang="en-US" sz="1400" dirty="0">
                <a:solidFill>
                  <a:srgbClr val="FF0000"/>
                </a:solidFill>
                <a:highlight>
                  <a:srgbClr val="FFFF00"/>
                </a:highlight>
                <a:latin typeface="+mj-lt"/>
              </a:rPr>
              <a:t>차 시도</a:t>
            </a:r>
            <a:r>
              <a:rPr lang="en-US" altLang="ko-KR" sz="1400" dirty="0">
                <a:solidFill>
                  <a:schemeClr val="bg1"/>
                </a:solidFill>
                <a:latin typeface="+mj-lt"/>
              </a:rPr>
              <a:t>: </a:t>
            </a:r>
            <a:r>
              <a:rPr lang="ko-KR" altLang="en-US" sz="1400" dirty="0">
                <a:solidFill>
                  <a:schemeClr val="bg1"/>
                </a:solidFill>
                <a:latin typeface="+mj-lt"/>
              </a:rPr>
              <a:t>평균 구하는 기능을 클래스의 메소드를 이용하여 처리한고</a:t>
            </a:r>
            <a:r>
              <a:rPr lang="en-US" altLang="ko-KR" sz="1400" dirty="0">
                <a:solidFill>
                  <a:schemeClr val="bg1"/>
                </a:solidFill>
                <a:latin typeface="+mj-lt"/>
              </a:rPr>
              <a:t>, </a:t>
            </a:r>
            <a:r>
              <a:rPr lang="ko-KR" altLang="en-US" sz="1400" dirty="0">
                <a:solidFill>
                  <a:schemeClr val="bg1"/>
                </a:solidFill>
                <a:latin typeface="+mj-lt"/>
              </a:rPr>
              <a:t>정렬상태를 조절하고</a:t>
            </a:r>
            <a:r>
              <a:rPr lang="en-US" altLang="ko-KR" sz="1400" dirty="0">
                <a:solidFill>
                  <a:schemeClr val="bg1"/>
                </a:solidFill>
                <a:latin typeface="+mj-lt"/>
              </a:rPr>
              <a:t>, </a:t>
            </a:r>
            <a:r>
              <a:rPr lang="ko-KR" altLang="en-US" sz="1400" dirty="0">
                <a:solidFill>
                  <a:schemeClr val="bg1"/>
                </a:solidFill>
                <a:latin typeface="+mj-lt"/>
              </a:rPr>
              <a:t>조건문을 이용하여 </a:t>
            </a:r>
            <a:r>
              <a:rPr lang="en-US" altLang="ko-KR" sz="1400" dirty="0">
                <a:solidFill>
                  <a:schemeClr val="bg1"/>
                </a:solidFill>
                <a:latin typeface="+mj-lt"/>
              </a:rPr>
              <a:t>PASS, FAIL </a:t>
            </a:r>
            <a:r>
              <a:rPr lang="ko-KR" altLang="en-US" sz="1400" dirty="0">
                <a:solidFill>
                  <a:schemeClr val="bg1"/>
                </a:solidFill>
                <a:latin typeface="+mj-lt"/>
              </a:rPr>
              <a:t>설정</a:t>
            </a:r>
          </a:p>
        </p:txBody>
      </p:sp>
    </p:spTree>
    <p:extLst>
      <p:ext uri="{BB962C8B-B14F-4D97-AF65-F5344CB8AC3E}">
        <p14:creationId xmlns:p14="http://schemas.microsoft.com/office/powerpoint/2010/main" val="277773113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52BB9B-7FEC-F05A-C0CD-7F28B6613C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0456" y="1889601"/>
            <a:ext cx="9144000" cy="1132361"/>
          </a:xfrm>
        </p:spPr>
        <p:txBody>
          <a:bodyPr/>
          <a:lstStyle/>
          <a:p>
            <a:r>
              <a:rPr lang="ko-KR" altLang="en-US" dirty="0"/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29790444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48"/>
          <p:cNvGrpSpPr/>
          <p:nvPr/>
        </p:nvGrpSpPr>
        <p:grpSpPr>
          <a:xfrm>
            <a:off x="346710" y="373380"/>
            <a:ext cx="5951855" cy="431165"/>
            <a:chOff x="346710" y="1049020"/>
            <a:chExt cx="5951855" cy="431165"/>
          </a:xfrm>
        </p:grpSpPr>
        <p:pic>
          <p:nvPicPr>
            <p:cNvPr id="7" name="그림 44" descr="C:/Users/D83/AppData/Roaming/PolarisOffice/ETemp/14508_19514240/fImage11322411478.emf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6710" y="1097280"/>
              <a:ext cx="363855" cy="328295"/>
            </a:xfrm>
            <a:prstGeom prst="rect">
              <a:avLst/>
            </a:prstGeom>
            <a:noFill/>
          </p:spPr>
        </p:pic>
        <p:sp>
          <p:nvSpPr>
            <p:cNvPr id="8" name="텍스트 상자 45"/>
            <p:cNvSpPr txBox="1">
              <a:spLocks/>
            </p:cNvSpPr>
            <p:nvPr/>
          </p:nvSpPr>
          <p:spPr>
            <a:xfrm>
              <a:off x="811530" y="1049020"/>
              <a:ext cx="5487035" cy="431165"/>
            </a:xfrm>
            <a:prstGeom prst="rect">
              <a:avLst/>
            </a:prstGeom>
            <a:noFill/>
          </p:spPr>
          <p:txBody>
            <a:bodyPr vert="horz" wrap="square" lIns="0" tIns="0" rIns="0" bIns="0" anchor="t">
              <a:spAutoFit/>
            </a:bodyPr>
            <a:lstStyle/>
            <a:p>
              <a:pPr marL="0" indent="0" algn="l" defTabSz="914400" rtl="0" eaLnBrk="1" latinLnBrk="0" hangingPunct="1">
                <a:buFontTx/>
                <a:buNone/>
              </a:pPr>
              <a:r>
                <a:rPr lang="en-US" altLang="ko-KR" sz="2800" b="1" spc="-140" dirty="0">
                  <a:latin typeface="맑은 고딕" charset="0"/>
                  <a:ea typeface="맑은 고딕" charset="0"/>
                </a:rPr>
                <a:t>Dart ?</a:t>
              </a:r>
              <a:endParaRPr lang="ko-KR" altLang="en-US" sz="2800" b="1" dirty="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28" name="도형 149">
            <a:extLst>
              <a:ext uri="{FF2B5EF4-FFF2-40B4-BE49-F238E27FC236}">
                <a16:creationId xmlns:a16="http://schemas.microsoft.com/office/drawing/2014/main" id="{57F39922-CB89-675E-8263-EB033BB04F1B}"/>
              </a:ext>
            </a:extLst>
          </p:cNvPr>
          <p:cNvSpPr>
            <a:spLocks/>
          </p:cNvSpPr>
          <p:nvPr/>
        </p:nvSpPr>
        <p:spPr>
          <a:xfrm>
            <a:off x="120650" y="262890"/>
            <a:ext cx="67310" cy="532765"/>
          </a:xfrm>
          <a:prstGeom prst="rect">
            <a:avLst/>
          </a:prstGeom>
          <a:solidFill>
            <a:srgbClr val="1F2448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100">
              <a:noFill/>
              <a:latin typeface="맑은 고딕" charset="0"/>
              <a:ea typeface="Pretendard Medium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2C42608-E743-2BE2-54B6-97E11213296B}"/>
              </a:ext>
            </a:extLst>
          </p:cNvPr>
          <p:cNvSpPr txBox="1"/>
          <p:nvPr/>
        </p:nvSpPr>
        <p:spPr>
          <a:xfrm>
            <a:off x="120650" y="4353697"/>
            <a:ext cx="609704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dirty="0">
                <a:hlinkClick r:id="rId3"/>
              </a:rPr>
              <a:t>https://ko.wikipedia.org/wiki/JIT_%EC%BB%B4%ED%8C%8C%EC%9D%BC#%EA%B0%81%EC%A3%BC</a:t>
            </a:r>
            <a:endParaRPr lang="ko-KR" altLang="en-US" sz="1400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A0365433-745E-13F5-0E88-B08632105B36}"/>
              </a:ext>
            </a:extLst>
          </p:cNvPr>
          <p:cNvGrpSpPr/>
          <p:nvPr/>
        </p:nvGrpSpPr>
        <p:grpSpPr>
          <a:xfrm>
            <a:off x="154305" y="926624"/>
            <a:ext cx="6117657" cy="3473525"/>
            <a:chOff x="120650" y="1248787"/>
            <a:chExt cx="6117657" cy="3473525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C0CE9979-F111-2A6D-58DB-8AF62F972F0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0650" y="1248787"/>
              <a:ext cx="6117657" cy="3473525"/>
            </a:xfrm>
            <a:prstGeom prst="rect">
              <a:avLst/>
            </a:prstGeom>
          </p:spPr>
        </p:pic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8F5F66D4-3AFE-1053-6B60-177ED72BA49B}"/>
                </a:ext>
              </a:extLst>
            </p:cNvPr>
            <p:cNvCxnSpPr>
              <a:cxnSpLocks/>
            </p:cNvCxnSpPr>
            <p:nvPr/>
          </p:nvCxnSpPr>
          <p:spPr>
            <a:xfrm>
              <a:off x="120650" y="2494932"/>
              <a:ext cx="2077668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2C71DDDA-84D3-2067-67D3-E87E9D805B39}"/>
                </a:ext>
              </a:extLst>
            </p:cNvPr>
            <p:cNvCxnSpPr>
              <a:cxnSpLocks/>
            </p:cNvCxnSpPr>
            <p:nvPr/>
          </p:nvCxnSpPr>
          <p:spPr>
            <a:xfrm>
              <a:off x="4375323" y="2494932"/>
              <a:ext cx="1793745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18A2E18F-079A-6E5C-AE87-8E19F17CD69F}"/>
                </a:ext>
              </a:extLst>
            </p:cNvPr>
            <p:cNvCxnSpPr>
              <a:cxnSpLocks/>
            </p:cNvCxnSpPr>
            <p:nvPr/>
          </p:nvCxnSpPr>
          <p:spPr>
            <a:xfrm>
              <a:off x="120650" y="2691173"/>
              <a:ext cx="2234243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7BC14017-23D3-828B-A89A-24C04B3A7E9C}"/>
                </a:ext>
              </a:extLst>
            </p:cNvPr>
            <p:cNvCxnSpPr>
              <a:cxnSpLocks/>
            </p:cNvCxnSpPr>
            <p:nvPr/>
          </p:nvCxnSpPr>
          <p:spPr>
            <a:xfrm>
              <a:off x="151965" y="3601398"/>
              <a:ext cx="2541131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0068CBA7-C5BB-540E-B1DF-B27F98B58F0F}"/>
              </a:ext>
            </a:extLst>
          </p:cNvPr>
          <p:cNvGrpSpPr/>
          <p:nvPr/>
        </p:nvGrpSpPr>
        <p:grpSpPr>
          <a:xfrm>
            <a:off x="6348139" y="926624"/>
            <a:ext cx="5723211" cy="3529098"/>
            <a:chOff x="6298565" y="1248786"/>
            <a:chExt cx="5723211" cy="3529098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B0EC3623-095E-6A0A-D912-223F5ECF118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98565" y="1248786"/>
              <a:ext cx="5723211" cy="2978747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3AD7B5D-EC91-8B83-53A1-591F2F7D7C4E}"/>
                </a:ext>
              </a:extLst>
            </p:cNvPr>
            <p:cNvSpPr txBox="1"/>
            <p:nvPr/>
          </p:nvSpPr>
          <p:spPr>
            <a:xfrm>
              <a:off x="6298565" y="4254664"/>
              <a:ext cx="572321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1400" dirty="0">
                  <a:hlinkClick r:id="rId6"/>
                </a:rPr>
                <a:t>https://ko.wikipedia.org/wiki/AOT_%EC%BB%B4%ED%8C%8C%EC%9D%BC</a:t>
              </a:r>
              <a:endParaRPr lang="ko-KR" altLang="en-US" sz="1400" dirty="0"/>
            </a:p>
          </p:txBody>
        </p: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DF57480B-1320-8944-54B9-C403266C3329}"/>
                </a:ext>
              </a:extLst>
            </p:cNvPr>
            <p:cNvCxnSpPr>
              <a:cxnSpLocks/>
            </p:cNvCxnSpPr>
            <p:nvPr/>
          </p:nvCxnSpPr>
          <p:spPr>
            <a:xfrm>
              <a:off x="6298565" y="2432302"/>
              <a:ext cx="1968613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705F154C-E1C5-DD87-12B0-B85C9E0A5536}"/>
                </a:ext>
              </a:extLst>
            </p:cNvPr>
            <p:cNvCxnSpPr>
              <a:cxnSpLocks/>
            </p:cNvCxnSpPr>
            <p:nvPr/>
          </p:nvCxnSpPr>
          <p:spPr>
            <a:xfrm>
              <a:off x="9989568" y="2622280"/>
              <a:ext cx="1968613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A02CC94F-FF5F-A60A-2A20-8ECC97F0C561}"/>
                </a:ext>
              </a:extLst>
            </p:cNvPr>
            <p:cNvCxnSpPr>
              <a:cxnSpLocks/>
            </p:cNvCxnSpPr>
            <p:nvPr/>
          </p:nvCxnSpPr>
          <p:spPr>
            <a:xfrm>
              <a:off x="6298565" y="2805995"/>
              <a:ext cx="1968613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FE048AA4-867D-E937-012B-B7152E7D68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8442" y="4279837"/>
            <a:ext cx="4249253" cy="2545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14751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E38A76-1081-0A03-143C-B1E7CC7BBF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48">
            <a:extLst>
              <a:ext uri="{FF2B5EF4-FFF2-40B4-BE49-F238E27FC236}">
                <a16:creationId xmlns:a16="http://schemas.microsoft.com/office/drawing/2014/main" id="{6993DE3F-441F-4B8F-E1BB-33D489201ACB}"/>
              </a:ext>
            </a:extLst>
          </p:cNvPr>
          <p:cNvGrpSpPr/>
          <p:nvPr/>
        </p:nvGrpSpPr>
        <p:grpSpPr>
          <a:xfrm>
            <a:off x="346710" y="373380"/>
            <a:ext cx="5951855" cy="431165"/>
            <a:chOff x="346710" y="1049020"/>
            <a:chExt cx="5951855" cy="431165"/>
          </a:xfrm>
        </p:grpSpPr>
        <p:pic>
          <p:nvPicPr>
            <p:cNvPr id="7" name="그림 44" descr="C:/Users/D83/AppData/Roaming/PolarisOffice/ETemp/14508_19514240/fImage11322411478.emf">
              <a:extLst>
                <a:ext uri="{FF2B5EF4-FFF2-40B4-BE49-F238E27FC236}">
                  <a16:creationId xmlns:a16="http://schemas.microsoft.com/office/drawing/2014/main" id="{8BADC7E9-6BA7-E397-FECB-5252680187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6710" y="1097280"/>
              <a:ext cx="363855" cy="328295"/>
            </a:xfrm>
            <a:prstGeom prst="rect">
              <a:avLst/>
            </a:prstGeom>
            <a:noFill/>
          </p:spPr>
        </p:pic>
        <p:sp>
          <p:nvSpPr>
            <p:cNvPr id="8" name="텍스트 상자 45">
              <a:extLst>
                <a:ext uri="{FF2B5EF4-FFF2-40B4-BE49-F238E27FC236}">
                  <a16:creationId xmlns:a16="http://schemas.microsoft.com/office/drawing/2014/main" id="{5B9F3BCF-3D62-4408-B638-21A3F76E5E70}"/>
                </a:ext>
              </a:extLst>
            </p:cNvPr>
            <p:cNvSpPr txBox="1">
              <a:spLocks/>
            </p:cNvSpPr>
            <p:nvPr/>
          </p:nvSpPr>
          <p:spPr>
            <a:xfrm>
              <a:off x="811530" y="1049020"/>
              <a:ext cx="5487035" cy="431165"/>
            </a:xfrm>
            <a:prstGeom prst="rect">
              <a:avLst/>
            </a:prstGeom>
            <a:noFill/>
          </p:spPr>
          <p:txBody>
            <a:bodyPr vert="horz" wrap="square" lIns="0" tIns="0" rIns="0" bIns="0" anchor="t">
              <a:spAutoFit/>
            </a:bodyPr>
            <a:lstStyle/>
            <a:p>
              <a:pPr marL="0" indent="0" algn="l" defTabSz="914400" rtl="0" eaLnBrk="1" latinLnBrk="0" hangingPunct="1">
                <a:buFontTx/>
                <a:buNone/>
              </a:pPr>
              <a:r>
                <a:rPr lang="en-US" altLang="ko-KR" sz="2800" b="1" spc="-140" dirty="0">
                  <a:latin typeface="맑은 고딕" charset="0"/>
                  <a:ea typeface="맑은 고딕" charset="0"/>
                </a:rPr>
                <a:t>Dart ?</a:t>
              </a:r>
              <a:endParaRPr lang="ko-KR" altLang="en-US" sz="2800" b="1" dirty="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28" name="도형 149">
            <a:extLst>
              <a:ext uri="{FF2B5EF4-FFF2-40B4-BE49-F238E27FC236}">
                <a16:creationId xmlns:a16="http://schemas.microsoft.com/office/drawing/2014/main" id="{84A5DE24-027F-1683-DE81-3B8F75EC0AD7}"/>
              </a:ext>
            </a:extLst>
          </p:cNvPr>
          <p:cNvSpPr>
            <a:spLocks/>
          </p:cNvSpPr>
          <p:nvPr/>
        </p:nvSpPr>
        <p:spPr>
          <a:xfrm>
            <a:off x="120650" y="262890"/>
            <a:ext cx="67310" cy="532765"/>
          </a:xfrm>
          <a:prstGeom prst="rect">
            <a:avLst/>
          </a:prstGeom>
          <a:solidFill>
            <a:srgbClr val="1F2448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100">
              <a:noFill/>
              <a:latin typeface="맑은 고딕" charset="0"/>
              <a:ea typeface="Pretendard Medium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F9C43C4-924C-9E66-BABD-FB923ACB8D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394" y="1213891"/>
            <a:ext cx="3667734" cy="464801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3F9C916-D101-E130-438C-B2B6B91C661A}"/>
              </a:ext>
            </a:extLst>
          </p:cNvPr>
          <p:cNvSpPr txBox="1"/>
          <p:nvPr/>
        </p:nvSpPr>
        <p:spPr>
          <a:xfrm>
            <a:off x="196421" y="5936052"/>
            <a:ext cx="3744707" cy="4231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50" dirty="0">
                <a:hlinkClick r:id="rId4"/>
              </a:rPr>
              <a:t>https://www.differencebetween.net/</a:t>
            </a:r>
            <a:r>
              <a:rPr lang="ko-KR" altLang="en-US" sz="1100" dirty="0">
                <a:hlinkClick r:id="rId4"/>
              </a:rPr>
              <a:t>technology</a:t>
            </a:r>
            <a:r>
              <a:rPr lang="ko-KR" altLang="en-US" sz="1050" dirty="0">
                <a:hlinkClick r:id="rId4"/>
              </a:rPr>
              <a:t>/difference-between-bytecode-and-binary-code/</a:t>
            </a:r>
            <a:endParaRPr lang="ko-KR" altLang="en-US" sz="105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9F38DDF-7286-ECD4-E48C-F909CC8A36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0439" y="1213891"/>
            <a:ext cx="3446416" cy="464801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D0370FD-0C8E-37B0-071E-300047E4F9BA}"/>
              </a:ext>
            </a:extLst>
          </p:cNvPr>
          <p:cNvSpPr txBox="1"/>
          <p:nvPr/>
        </p:nvSpPr>
        <p:spPr>
          <a:xfrm>
            <a:off x="4190438" y="5956206"/>
            <a:ext cx="344641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100" dirty="0">
                <a:hlinkClick r:id="rId6"/>
              </a:rPr>
              <a:t>https://thevaluable.dev/difference-between-compiler-interpreter/</a:t>
            </a:r>
            <a:endParaRPr lang="ko-KR" altLang="en-US" sz="1100" dirty="0"/>
          </a:p>
        </p:txBody>
      </p:sp>
      <p:pic>
        <p:nvPicPr>
          <p:cNvPr id="13" name="Picture 6">
            <a:extLst>
              <a:ext uri="{FF2B5EF4-FFF2-40B4-BE49-F238E27FC236}">
                <a16:creationId xmlns:a16="http://schemas.microsoft.com/office/drawing/2014/main" id="{1BE05739-5062-E10E-0E29-854E2ACD83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3187" y="1630208"/>
            <a:ext cx="3860937" cy="1418051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8">
            <a:extLst>
              <a:ext uri="{FF2B5EF4-FFF2-40B4-BE49-F238E27FC236}">
                <a16:creationId xmlns:a16="http://schemas.microsoft.com/office/drawing/2014/main" id="{AC1036A7-95DE-1EC2-6800-EB3C62660C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3186" y="4198737"/>
            <a:ext cx="3860938" cy="1663173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9CDA656-5AF5-E588-41F3-A6559EF933E2}"/>
              </a:ext>
            </a:extLst>
          </p:cNvPr>
          <p:cNvSpPr txBox="1"/>
          <p:nvPr/>
        </p:nvSpPr>
        <p:spPr>
          <a:xfrm>
            <a:off x="7837436" y="1204967"/>
            <a:ext cx="24759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컴파일러(</a:t>
            </a:r>
            <a:r>
              <a:rPr lang="ko-KR" altLang="en-US" dirty="0" err="1"/>
              <a:t>compiler</a:t>
            </a:r>
            <a:r>
              <a:rPr lang="ko-KR" altLang="en-US" dirty="0"/>
              <a:t>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7E5DCDD-9CEA-1C12-E193-B922A8308F32}"/>
              </a:ext>
            </a:extLst>
          </p:cNvPr>
          <p:cNvSpPr txBox="1"/>
          <p:nvPr/>
        </p:nvSpPr>
        <p:spPr>
          <a:xfrm>
            <a:off x="7793315" y="3790450"/>
            <a:ext cx="30485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인터프리터(</a:t>
            </a:r>
            <a:r>
              <a:rPr lang="ko-KR" altLang="en-US" dirty="0" err="1"/>
              <a:t>interpreter</a:t>
            </a:r>
            <a:r>
              <a:rPr lang="ko-KR" altLang="en-US" dirty="0"/>
              <a:t>)</a:t>
            </a:r>
          </a:p>
        </p:txBody>
      </p:sp>
      <p:sp>
        <p:nvSpPr>
          <p:cNvPr id="17" name="TextBox 16">
            <a:hlinkClick r:id="rId9"/>
            <a:extLst>
              <a:ext uri="{FF2B5EF4-FFF2-40B4-BE49-F238E27FC236}">
                <a16:creationId xmlns:a16="http://schemas.microsoft.com/office/drawing/2014/main" id="{B24F15CA-ABF2-13CB-B6A8-20959665F21B}"/>
              </a:ext>
            </a:extLst>
          </p:cNvPr>
          <p:cNvSpPr txBox="1"/>
          <p:nvPr/>
        </p:nvSpPr>
        <p:spPr>
          <a:xfrm>
            <a:off x="7837436" y="5956206"/>
            <a:ext cx="400419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050" dirty="0">
                <a:hlinkClick r:id="rId9"/>
              </a:rPr>
              <a:t>https://losskatsu.github.io/os-kernel/compiler-interpreter/#1-%EC%BB%B4%ED%8C%8C%EC%9D%BC%EB%9F%ACcompiler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29160446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48"/>
          <p:cNvGrpSpPr/>
          <p:nvPr/>
        </p:nvGrpSpPr>
        <p:grpSpPr>
          <a:xfrm>
            <a:off x="346710" y="373380"/>
            <a:ext cx="5951855" cy="431165"/>
            <a:chOff x="346710" y="1049020"/>
            <a:chExt cx="5951855" cy="431165"/>
          </a:xfrm>
        </p:grpSpPr>
        <p:pic>
          <p:nvPicPr>
            <p:cNvPr id="7" name="그림 44" descr="C:/Users/D83/AppData/Roaming/PolarisOffice/ETemp/14508_19514240/fImage11322411478.emf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6710" y="1097280"/>
              <a:ext cx="363855" cy="328295"/>
            </a:xfrm>
            <a:prstGeom prst="rect">
              <a:avLst/>
            </a:prstGeom>
            <a:noFill/>
          </p:spPr>
        </p:pic>
        <p:sp>
          <p:nvSpPr>
            <p:cNvPr id="8" name="텍스트 상자 45"/>
            <p:cNvSpPr txBox="1">
              <a:spLocks/>
            </p:cNvSpPr>
            <p:nvPr/>
          </p:nvSpPr>
          <p:spPr>
            <a:xfrm>
              <a:off x="811530" y="1049020"/>
              <a:ext cx="5487035" cy="431165"/>
            </a:xfrm>
            <a:prstGeom prst="rect">
              <a:avLst/>
            </a:prstGeom>
            <a:noFill/>
          </p:spPr>
          <p:txBody>
            <a:bodyPr vert="horz" wrap="square" lIns="0" tIns="0" rIns="0" bIns="0" anchor="t">
              <a:spAutoFit/>
            </a:bodyPr>
            <a:lstStyle/>
            <a:p>
              <a:pPr marL="0" indent="0" algn="l" defTabSz="914400" rtl="0" eaLnBrk="1" latinLnBrk="0" hangingPunct="1">
                <a:buFontTx/>
                <a:buNone/>
              </a:pPr>
              <a:r>
                <a:rPr lang="en-US" altLang="ko-KR" sz="2800" b="1" spc="-140" dirty="0">
                  <a:latin typeface="맑은 고딕" charset="0"/>
                  <a:ea typeface="맑은 고딕" charset="0"/>
                </a:rPr>
                <a:t>Dart</a:t>
              </a:r>
              <a:r>
                <a:rPr lang="ko-KR" altLang="en-US" sz="2800" b="1" spc="-140" dirty="0">
                  <a:latin typeface="맑은 고딕" charset="0"/>
                  <a:ea typeface="맑은 고딕" charset="0"/>
                </a:rPr>
                <a:t> </a:t>
              </a:r>
              <a:r>
                <a:rPr lang="en-US" altLang="ko-KR" sz="2800" b="1" spc="-140" dirty="0">
                  <a:latin typeface="맑은 고딕" charset="0"/>
                  <a:ea typeface="맑은 고딕" charset="0"/>
                </a:rPr>
                <a:t>Language</a:t>
              </a:r>
              <a:endParaRPr lang="ko-KR" altLang="en-US" sz="2800" b="1" dirty="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16" name="텍스트 상자 54"/>
          <p:cNvSpPr txBox="1">
            <a:spLocks/>
          </p:cNvSpPr>
          <p:nvPr/>
        </p:nvSpPr>
        <p:spPr>
          <a:xfrm>
            <a:off x="811530" y="1082509"/>
            <a:ext cx="9067903" cy="646331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lang="en-US" altLang="ko-KR" dirty="0" err="1">
                <a:solidFill>
                  <a:schemeClr val="tx1"/>
                </a:solidFill>
                <a:latin typeface="맑은 고딕" charset="0"/>
                <a:ea typeface="맑은 고딕" charset="0"/>
              </a:rPr>
              <a:t>DartPad</a:t>
            </a:r>
            <a:r>
              <a:rPr lang="ko-KR" altLang="en-US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(</a:t>
            </a:r>
            <a:r>
              <a:rPr lang="en-US" altLang="ko-KR" dirty="0">
                <a:solidFill>
                  <a:schemeClr val="tx1"/>
                </a:solidFill>
                <a:latin typeface="맑은 고딕" charset="0"/>
                <a:ea typeface="맑은 고딕" charset="0"/>
                <a:hlinkClick r:id="rId3"/>
              </a:rPr>
              <a:t>https://dartpad.dev/?</a:t>
            </a:r>
            <a:r>
              <a:rPr lang="en-US" altLang="ko-KR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)</a:t>
            </a:r>
          </a:p>
          <a:p>
            <a:pPr marL="0" indent="0" algn="l" defTabSz="914400" rtl="0" eaLnBrk="1" latinLnBrk="0" hangingPunct="1">
              <a:buFontTx/>
              <a:buNone/>
            </a:pPr>
            <a:r>
              <a:rPr lang="en-US" altLang="ko-KR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Dart</a:t>
            </a:r>
            <a:r>
              <a:rPr lang="ko-KR" altLang="en-US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 연습 뿐 아니라 </a:t>
            </a:r>
            <a:r>
              <a:rPr lang="en-US" altLang="ko-KR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Flutter</a:t>
            </a:r>
            <a:r>
              <a:rPr lang="ko-KR" altLang="en-US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코드까지 작성하여 </a:t>
            </a:r>
            <a:r>
              <a:rPr lang="en-US" altLang="ko-KR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Test </a:t>
            </a:r>
            <a:r>
              <a:rPr lang="ko-KR" altLang="en-US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할 수 있다</a:t>
            </a:r>
            <a:r>
              <a:rPr lang="en-US" altLang="ko-KR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.</a:t>
            </a:r>
            <a:endParaRPr lang="ko-KR" altLang="en-US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8" name="도형 149">
            <a:extLst>
              <a:ext uri="{FF2B5EF4-FFF2-40B4-BE49-F238E27FC236}">
                <a16:creationId xmlns:a16="http://schemas.microsoft.com/office/drawing/2014/main" id="{57F39922-CB89-675E-8263-EB033BB04F1B}"/>
              </a:ext>
            </a:extLst>
          </p:cNvPr>
          <p:cNvSpPr>
            <a:spLocks/>
          </p:cNvSpPr>
          <p:nvPr/>
        </p:nvSpPr>
        <p:spPr>
          <a:xfrm>
            <a:off x="120650" y="262890"/>
            <a:ext cx="67310" cy="532765"/>
          </a:xfrm>
          <a:prstGeom prst="rect">
            <a:avLst/>
          </a:prstGeom>
          <a:solidFill>
            <a:srgbClr val="1F2448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100">
              <a:noFill/>
              <a:latin typeface="맑은 고딕" charset="0"/>
              <a:ea typeface="Pretendard Medium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8C93996-BE04-0EF6-4645-FF4C0A3F72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6019" y="1832700"/>
            <a:ext cx="6139962" cy="492831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48"/>
          <p:cNvGrpSpPr/>
          <p:nvPr/>
        </p:nvGrpSpPr>
        <p:grpSpPr>
          <a:xfrm>
            <a:off x="346710" y="373380"/>
            <a:ext cx="5951855" cy="431165"/>
            <a:chOff x="346710" y="1049020"/>
            <a:chExt cx="5951855" cy="431165"/>
          </a:xfrm>
        </p:grpSpPr>
        <p:pic>
          <p:nvPicPr>
            <p:cNvPr id="7" name="그림 44" descr="C:/Users/D83/AppData/Roaming/PolarisOffice/ETemp/14508_19514240/fImage11322411478.emf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6710" y="1097280"/>
              <a:ext cx="363855" cy="328295"/>
            </a:xfrm>
            <a:prstGeom prst="rect">
              <a:avLst/>
            </a:prstGeom>
            <a:noFill/>
          </p:spPr>
        </p:pic>
        <p:sp>
          <p:nvSpPr>
            <p:cNvPr id="8" name="텍스트 상자 45"/>
            <p:cNvSpPr txBox="1">
              <a:spLocks/>
            </p:cNvSpPr>
            <p:nvPr/>
          </p:nvSpPr>
          <p:spPr>
            <a:xfrm>
              <a:off x="811530" y="1049020"/>
              <a:ext cx="5487035" cy="431165"/>
            </a:xfrm>
            <a:prstGeom prst="rect">
              <a:avLst/>
            </a:prstGeom>
            <a:noFill/>
          </p:spPr>
          <p:txBody>
            <a:bodyPr vert="horz" wrap="square" lIns="0" tIns="0" rIns="0" bIns="0" anchor="t">
              <a:spAutoFit/>
            </a:bodyPr>
            <a:lstStyle/>
            <a:p>
              <a:pPr marL="0" indent="0" algn="l" defTabSz="914400" rtl="0" eaLnBrk="1" latinLnBrk="0" hangingPunct="1">
                <a:buFontTx/>
                <a:buNone/>
              </a:pPr>
              <a:r>
                <a:rPr lang="en-US" altLang="ko-KR" sz="2800" b="1" spc="-140" dirty="0">
                  <a:latin typeface="맑은 고딕" charset="0"/>
                  <a:ea typeface="맑은 고딕" charset="0"/>
                </a:rPr>
                <a:t>Dart</a:t>
              </a:r>
              <a:r>
                <a:rPr lang="ko-KR" altLang="en-US" sz="2800" b="1" spc="-140" dirty="0">
                  <a:latin typeface="맑은 고딕" charset="0"/>
                  <a:ea typeface="맑은 고딕" charset="0"/>
                </a:rPr>
                <a:t> </a:t>
              </a:r>
              <a:r>
                <a:rPr lang="en-US" altLang="ko-KR" sz="2800" b="1" spc="-140" dirty="0">
                  <a:latin typeface="맑은 고딕" charset="0"/>
                  <a:ea typeface="맑은 고딕" charset="0"/>
                </a:rPr>
                <a:t>Language</a:t>
              </a:r>
              <a:endParaRPr lang="ko-KR" altLang="en-US" sz="2800" b="1" dirty="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16" name="텍스트 상자 54"/>
          <p:cNvSpPr txBox="1">
            <a:spLocks/>
          </p:cNvSpPr>
          <p:nvPr/>
        </p:nvSpPr>
        <p:spPr>
          <a:xfrm>
            <a:off x="154305" y="1039358"/>
            <a:ext cx="2492595" cy="369332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lang="en-US" altLang="ko-KR" dirty="0">
                <a:latin typeface="맑은 고딕" charset="0"/>
                <a:ea typeface="맑은 고딕" charset="0"/>
              </a:rPr>
              <a:t>1. VS</a:t>
            </a:r>
            <a:r>
              <a:rPr lang="ko-KR" altLang="en-US" dirty="0">
                <a:latin typeface="맑은 고딕" charset="0"/>
                <a:ea typeface="맑은 고딕" charset="0"/>
              </a:rPr>
              <a:t> </a:t>
            </a:r>
            <a:r>
              <a:rPr lang="en-US" altLang="ko-KR" dirty="0">
                <a:latin typeface="맑은 고딕" charset="0"/>
                <a:ea typeface="맑은 고딕" charset="0"/>
              </a:rPr>
              <a:t>CODE install</a:t>
            </a:r>
            <a:endParaRPr lang="ko-KR" altLang="en-US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8" name="도형 149">
            <a:extLst>
              <a:ext uri="{FF2B5EF4-FFF2-40B4-BE49-F238E27FC236}">
                <a16:creationId xmlns:a16="http://schemas.microsoft.com/office/drawing/2014/main" id="{57F39922-CB89-675E-8263-EB033BB04F1B}"/>
              </a:ext>
            </a:extLst>
          </p:cNvPr>
          <p:cNvSpPr>
            <a:spLocks/>
          </p:cNvSpPr>
          <p:nvPr/>
        </p:nvSpPr>
        <p:spPr>
          <a:xfrm>
            <a:off x="120650" y="262890"/>
            <a:ext cx="67310" cy="532765"/>
          </a:xfrm>
          <a:prstGeom prst="rect">
            <a:avLst/>
          </a:prstGeom>
          <a:solidFill>
            <a:srgbClr val="1F2448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100">
              <a:noFill/>
              <a:latin typeface="맑은 고딕" charset="0"/>
              <a:ea typeface="Pretendard Medium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EC8483-E632-A84C-F520-3D84E1B586FD}"/>
              </a:ext>
            </a:extLst>
          </p:cNvPr>
          <p:cNvSpPr txBox="1"/>
          <p:nvPr/>
        </p:nvSpPr>
        <p:spPr>
          <a:xfrm>
            <a:off x="187960" y="1505402"/>
            <a:ext cx="34524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3"/>
              </a:rPr>
              <a:t>https://code.visualstudio.com/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EC2F8D8-4378-0ABA-0374-35D5557080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960" y="2041801"/>
            <a:ext cx="5432913" cy="320685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A0167D5-F531-A710-FF97-8861D66FF398}"/>
              </a:ext>
            </a:extLst>
          </p:cNvPr>
          <p:cNvSpPr txBox="1"/>
          <p:nvPr/>
        </p:nvSpPr>
        <p:spPr>
          <a:xfrm>
            <a:off x="5815370" y="2991957"/>
            <a:ext cx="4885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3. VS</a:t>
            </a:r>
            <a:r>
              <a:rPr lang="ko-KR" altLang="en-US" dirty="0"/>
              <a:t> </a:t>
            </a:r>
            <a:r>
              <a:rPr lang="en-US" altLang="ko-KR" dirty="0"/>
              <a:t>CODE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Extension</a:t>
            </a:r>
            <a:r>
              <a:rPr lang="ko-KR" altLang="en-US" dirty="0"/>
              <a:t> 설치 </a:t>
            </a:r>
            <a:r>
              <a:rPr lang="en-US" altLang="ko-KR" dirty="0">
                <a:sym typeface="Wingdings" panose="05000000000000000000" pitchFamily="2" charset="2"/>
              </a:rPr>
              <a:t> flutter install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52E3FE86-837F-7F07-90B0-2B6198463DFA}"/>
              </a:ext>
            </a:extLst>
          </p:cNvPr>
          <p:cNvGrpSpPr/>
          <p:nvPr/>
        </p:nvGrpSpPr>
        <p:grpSpPr>
          <a:xfrm>
            <a:off x="5778045" y="3451506"/>
            <a:ext cx="6133325" cy="3194831"/>
            <a:chOff x="5890009" y="2277681"/>
            <a:chExt cx="6133325" cy="3194831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2FECC736-A168-F494-43CC-BFD78C87143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927334" y="2277681"/>
              <a:ext cx="6096000" cy="3194831"/>
            </a:xfrm>
            <a:prstGeom prst="rect">
              <a:avLst/>
            </a:prstGeom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82A025F9-6541-337C-7065-28B861823E0C}"/>
                </a:ext>
              </a:extLst>
            </p:cNvPr>
            <p:cNvSpPr/>
            <p:nvPr/>
          </p:nvSpPr>
          <p:spPr>
            <a:xfrm>
              <a:off x="5890009" y="3965512"/>
              <a:ext cx="371231" cy="34523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84784B81-E9CD-5E39-799E-1F2893283B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5722" y="2005779"/>
            <a:ext cx="6090993" cy="385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텍스트 상자 54">
            <a:extLst>
              <a:ext uri="{FF2B5EF4-FFF2-40B4-BE49-F238E27FC236}">
                <a16:creationId xmlns:a16="http://schemas.microsoft.com/office/drawing/2014/main" id="{402E02F7-22DE-9682-E2C5-72CE0844404E}"/>
              </a:ext>
            </a:extLst>
          </p:cNvPr>
          <p:cNvSpPr txBox="1">
            <a:spLocks/>
          </p:cNvSpPr>
          <p:nvPr/>
        </p:nvSpPr>
        <p:spPr>
          <a:xfrm>
            <a:off x="5778045" y="1024096"/>
            <a:ext cx="6188670" cy="923330"/>
          </a:xfrm>
          <a:prstGeom prst="rect">
            <a:avLst/>
          </a:prstGeom>
          <a:noFill/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lang="en-US" altLang="ko-KR" dirty="0">
                <a:latin typeface="맑은 고딕" charset="0"/>
                <a:ea typeface="맑은 고딕" charset="0"/>
              </a:rPr>
              <a:t>2. Flutter install (</a:t>
            </a:r>
            <a:r>
              <a:rPr lang="ko-KR" altLang="en-US" dirty="0">
                <a:hlinkClick r:id="rId7"/>
              </a:rPr>
              <a:t>https://flutter.dev/</a:t>
            </a:r>
            <a:r>
              <a:rPr lang="en-US" altLang="ko-KR" dirty="0"/>
              <a:t>)</a:t>
            </a:r>
            <a:endParaRPr lang="en-US" altLang="ko-KR" dirty="0">
              <a:latin typeface="맑은 고딕" charset="0"/>
              <a:ea typeface="맑은 고딕" charset="0"/>
            </a:endParaRPr>
          </a:p>
          <a:p>
            <a:pPr latinLnBrk="0"/>
            <a:r>
              <a:rPr lang="en-US" altLang="ko-KR" dirty="0">
                <a:solidFill>
                  <a:srgbClr val="0070C0"/>
                </a:solidFill>
                <a:sym typeface="Wingdings" panose="05000000000000000000" pitchFamily="2" charset="2"/>
              </a:rPr>
              <a:t>Flutter</a:t>
            </a:r>
            <a:r>
              <a:rPr lang="ko-KR" altLang="en-US" dirty="0">
                <a:solidFill>
                  <a:srgbClr val="0070C0"/>
                </a:solidFill>
                <a:sym typeface="Wingdings" panose="05000000000000000000" pitchFamily="2" charset="2"/>
              </a:rPr>
              <a:t> </a:t>
            </a:r>
            <a:r>
              <a:rPr lang="en-US" altLang="ko-KR" dirty="0">
                <a:solidFill>
                  <a:srgbClr val="0070C0"/>
                </a:solidFill>
                <a:sym typeface="Wingdings" panose="05000000000000000000" pitchFamily="2" charset="2"/>
              </a:rPr>
              <a:t>SDK</a:t>
            </a:r>
            <a:r>
              <a:rPr lang="ko-KR" altLang="en-US" dirty="0">
                <a:solidFill>
                  <a:srgbClr val="0070C0"/>
                </a:solidFill>
                <a:sym typeface="Wingdings" panose="05000000000000000000" pitchFamily="2" charset="2"/>
              </a:rPr>
              <a:t>를 설치하면 </a:t>
            </a:r>
            <a:r>
              <a:rPr lang="en-US" altLang="ko-KR" dirty="0">
                <a:solidFill>
                  <a:srgbClr val="0070C0"/>
                </a:solidFill>
                <a:sym typeface="Wingdings" panose="05000000000000000000" pitchFamily="2" charset="2"/>
              </a:rPr>
              <a:t>Dart SDK</a:t>
            </a:r>
            <a:r>
              <a:rPr lang="ko-KR" altLang="en-US" dirty="0">
                <a:solidFill>
                  <a:srgbClr val="0070C0"/>
                </a:solidFill>
                <a:sym typeface="Wingdings" panose="05000000000000000000" pitchFamily="2" charset="2"/>
              </a:rPr>
              <a:t>가 자동 설치되므로 편함 </a:t>
            </a:r>
            <a:r>
              <a:rPr lang="en-US" altLang="ko-KR" dirty="0">
                <a:solidFill>
                  <a:srgbClr val="0070C0"/>
                </a:solidFill>
                <a:sym typeface="Wingdings" panose="05000000000000000000" pitchFamily="2" charset="2"/>
              </a:rPr>
              <a:t>(</a:t>
            </a:r>
            <a:r>
              <a:rPr lang="ko-KR" altLang="en-US" dirty="0">
                <a:solidFill>
                  <a:srgbClr val="0070C0"/>
                </a:solidFill>
                <a:sym typeface="Wingdings" panose="05000000000000000000" pitchFamily="2" charset="2"/>
              </a:rPr>
              <a:t>추후 </a:t>
            </a:r>
            <a:r>
              <a:rPr lang="en-US" altLang="ko-KR" dirty="0">
                <a:solidFill>
                  <a:srgbClr val="0070C0"/>
                </a:solidFill>
                <a:sym typeface="Wingdings" panose="05000000000000000000" pitchFamily="2" charset="2"/>
              </a:rPr>
              <a:t>VS CODE</a:t>
            </a:r>
            <a:r>
              <a:rPr lang="ko-KR" altLang="en-US" dirty="0">
                <a:solidFill>
                  <a:srgbClr val="0070C0"/>
                </a:solidFill>
                <a:sym typeface="Wingdings" panose="05000000000000000000" pitchFamily="2" charset="2"/>
              </a:rPr>
              <a:t>에서 </a:t>
            </a:r>
            <a:r>
              <a:rPr lang="en-US" altLang="ko-KR" dirty="0">
                <a:solidFill>
                  <a:srgbClr val="0070C0"/>
                </a:solidFill>
                <a:sym typeface="Wingdings" panose="05000000000000000000" pitchFamily="2" charset="2"/>
              </a:rPr>
              <a:t>dart-</a:t>
            </a:r>
            <a:r>
              <a:rPr lang="en-US" altLang="ko-KR" dirty="0" err="1">
                <a:solidFill>
                  <a:srgbClr val="0070C0"/>
                </a:solidFill>
                <a:sym typeface="Wingdings" panose="05000000000000000000" pitchFamily="2" charset="2"/>
              </a:rPr>
              <a:t>sdk</a:t>
            </a:r>
            <a:r>
              <a:rPr lang="en-US" altLang="ko-KR" dirty="0">
                <a:solidFill>
                  <a:srgbClr val="0070C0"/>
                </a:solidFill>
                <a:sym typeface="Wingdings" panose="05000000000000000000" pitchFamily="2" charset="2"/>
              </a:rPr>
              <a:t> </a:t>
            </a:r>
            <a:r>
              <a:rPr lang="ko-KR" altLang="en-US" dirty="0">
                <a:solidFill>
                  <a:srgbClr val="0070C0"/>
                </a:solidFill>
                <a:sym typeface="Wingdings" panose="05000000000000000000" pitchFamily="2" charset="2"/>
              </a:rPr>
              <a:t>경로 지정해야 함</a:t>
            </a:r>
            <a:r>
              <a:rPr lang="en-US" altLang="ko-KR" dirty="0">
                <a:solidFill>
                  <a:srgbClr val="0070C0"/>
                </a:solidFill>
                <a:sym typeface="Wingdings" panose="05000000000000000000" pitchFamily="2" charset="2"/>
              </a:rPr>
              <a:t>)</a:t>
            </a:r>
            <a:endParaRPr lang="ko-KR" alt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62167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48"/>
          <p:cNvGrpSpPr/>
          <p:nvPr/>
        </p:nvGrpSpPr>
        <p:grpSpPr>
          <a:xfrm>
            <a:off x="346710" y="373380"/>
            <a:ext cx="5951855" cy="431165"/>
            <a:chOff x="346710" y="1049020"/>
            <a:chExt cx="5951855" cy="431165"/>
          </a:xfrm>
        </p:grpSpPr>
        <p:pic>
          <p:nvPicPr>
            <p:cNvPr id="7" name="그림 44" descr="C:/Users/D83/AppData/Roaming/PolarisOffice/ETemp/14508_19514240/fImage11322411478.emf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6710" y="1097280"/>
              <a:ext cx="363855" cy="328295"/>
            </a:xfrm>
            <a:prstGeom prst="rect">
              <a:avLst/>
            </a:prstGeom>
            <a:noFill/>
          </p:spPr>
        </p:pic>
        <p:sp>
          <p:nvSpPr>
            <p:cNvPr id="8" name="텍스트 상자 45"/>
            <p:cNvSpPr txBox="1">
              <a:spLocks/>
            </p:cNvSpPr>
            <p:nvPr/>
          </p:nvSpPr>
          <p:spPr>
            <a:xfrm>
              <a:off x="811530" y="1049020"/>
              <a:ext cx="5487035" cy="431165"/>
            </a:xfrm>
            <a:prstGeom prst="rect">
              <a:avLst/>
            </a:prstGeom>
            <a:noFill/>
          </p:spPr>
          <p:txBody>
            <a:bodyPr vert="horz" wrap="square" lIns="0" tIns="0" rIns="0" bIns="0" anchor="t">
              <a:spAutoFit/>
            </a:bodyPr>
            <a:lstStyle/>
            <a:p>
              <a:pPr marL="0" indent="0" algn="l" defTabSz="914400" rtl="0" eaLnBrk="1" latinLnBrk="0" hangingPunct="1">
                <a:buFontTx/>
                <a:buNone/>
              </a:pPr>
              <a:r>
                <a:rPr lang="en-US" altLang="ko-KR" sz="2800" b="1" spc="-140" dirty="0">
                  <a:latin typeface="맑은 고딕" charset="0"/>
                  <a:ea typeface="맑은 고딕" charset="0"/>
                </a:rPr>
                <a:t>Dart</a:t>
              </a:r>
              <a:r>
                <a:rPr lang="ko-KR" altLang="en-US" sz="2800" b="1" spc="-140" dirty="0">
                  <a:latin typeface="맑은 고딕" charset="0"/>
                  <a:ea typeface="맑은 고딕" charset="0"/>
                </a:rPr>
                <a:t> </a:t>
              </a:r>
              <a:r>
                <a:rPr lang="en-US" altLang="ko-KR" sz="2800" b="1" spc="-140" dirty="0">
                  <a:latin typeface="맑은 고딕" charset="0"/>
                  <a:ea typeface="맑은 고딕" charset="0"/>
                </a:rPr>
                <a:t>Language</a:t>
              </a:r>
              <a:endParaRPr lang="ko-KR" altLang="en-US" sz="2800" b="1" dirty="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28" name="도형 149">
            <a:extLst>
              <a:ext uri="{FF2B5EF4-FFF2-40B4-BE49-F238E27FC236}">
                <a16:creationId xmlns:a16="http://schemas.microsoft.com/office/drawing/2014/main" id="{57F39922-CB89-675E-8263-EB033BB04F1B}"/>
              </a:ext>
            </a:extLst>
          </p:cNvPr>
          <p:cNvSpPr>
            <a:spLocks/>
          </p:cNvSpPr>
          <p:nvPr/>
        </p:nvSpPr>
        <p:spPr>
          <a:xfrm>
            <a:off x="120650" y="262890"/>
            <a:ext cx="67310" cy="532765"/>
          </a:xfrm>
          <a:prstGeom prst="rect">
            <a:avLst/>
          </a:prstGeom>
          <a:solidFill>
            <a:srgbClr val="1F2448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100">
              <a:noFill/>
              <a:latin typeface="맑은 고딕" charset="0"/>
              <a:ea typeface="Pretendard Medium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906DE3-28E3-A936-FC7A-8F9654CE5B46}"/>
              </a:ext>
            </a:extLst>
          </p:cNvPr>
          <p:cNvSpPr txBox="1"/>
          <p:nvPr/>
        </p:nvSpPr>
        <p:spPr>
          <a:xfrm>
            <a:off x="346710" y="1175858"/>
            <a:ext cx="10532784" cy="8697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</a:pPr>
            <a:r>
              <a:rPr lang="en-US" altLang="ko-KR" dirty="0">
                <a:solidFill>
                  <a:srgbClr val="0070C0"/>
                </a:solidFill>
                <a:latin typeface="맑은 고딕" charset="0"/>
                <a:ea typeface="맑은 고딕" charset="0"/>
              </a:rPr>
              <a:t>APPENDIX</a:t>
            </a:r>
            <a:r>
              <a:rPr lang="ko-KR" altLang="en-US" dirty="0">
                <a:latin typeface="맑은 고딕" charset="0"/>
                <a:ea typeface="맑은 고딕" charset="0"/>
              </a:rPr>
              <a:t> </a:t>
            </a:r>
            <a:r>
              <a:rPr lang="en-US" altLang="ko-KR" dirty="0">
                <a:latin typeface="맑은 고딕" charset="0"/>
                <a:ea typeface="맑은 고딕" charset="0"/>
              </a:rPr>
              <a:t>:</a:t>
            </a:r>
            <a:r>
              <a:rPr lang="ko-KR" altLang="en-US" dirty="0">
                <a:latin typeface="맑은 고딕" charset="0"/>
                <a:ea typeface="맑은 고딕" charset="0"/>
              </a:rPr>
              <a:t> </a:t>
            </a:r>
            <a:r>
              <a:rPr lang="en-US" altLang="ko-KR" sz="18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VS CODE extension</a:t>
            </a:r>
            <a:r>
              <a:rPr lang="ko-KR" altLang="en-US" sz="18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에서 </a:t>
            </a:r>
            <a:r>
              <a:rPr lang="en-US" altLang="ko-KR" sz="18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Dart </a:t>
            </a:r>
            <a:r>
              <a:rPr lang="ko-KR" altLang="en-US" sz="1800" dirty="0">
                <a:solidFill>
                  <a:schemeClr val="tx1"/>
                </a:solidFill>
                <a:latin typeface="맑은 고딕" charset="0"/>
                <a:ea typeface="맑은 고딕" charset="0"/>
              </a:rPr>
              <a:t>설치</a:t>
            </a:r>
            <a:r>
              <a:rPr lang="ko-KR" altLang="en-US" sz="1800" dirty="0">
                <a:latin typeface="맑은 고딕" charset="0"/>
                <a:ea typeface="맑은 고딕" charset="0"/>
              </a:rPr>
              <a:t>할 경우 </a:t>
            </a:r>
            <a:r>
              <a:rPr lang="en-US" altLang="ko-KR" sz="1800" dirty="0">
                <a:latin typeface="맑은 고딕" charset="0"/>
                <a:ea typeface="맑은 고딕" charset="0"/>
              </a:rPr>
              <a:t>dart </a:t>
            </a:r>
            <a:r>
              <a:rPr lang="en-US" altLang="ko-KR" sz="1800" dirty="0" err="1">
                <a:latin typeface="맑은 고딕" charset="0"/>
                <a:ea typeface="맑은 고딕" charset="0"/>
              </a:rPr>
              <a:t>sdk</a:t>
            </a:r>
            <a:r>
              <a:rPr lang="en-US" altLang="ko-KR" sz="1800" dirty="0">
                <a:latin typeface="맑은 고딕" charset="0"/>
                <a:ea typeface="맑은 고딕" charset="0"/>
              </a:rPr>
              <a:t> (</a:t>
            </a:r>
            <a:r>
              <a:rPr lang="ko-KR" altLang="en-US" dirty="0">
                <a:hlinkClick r:id="rId3"/>
              </a:rPr>
              <a:t>https://dart.dev/get-dart</a:t>
            </a:r>
            <a:r>
              <a:rPr lang="en-US" altLang="ko-KR" dirty="0"/>
              <a:t>)</a:t>
            </a:r>
            <a:endParaRPr lang="ko-KR" altLang="en-US" dirty="0"/>
          </a:p>
          <a:p>
            <a:pPr marL="0" indent="0" algn="l" defTabSz="914400" rtl="0" eaLnBrk="1" latinLnBrk="0" hangingPunct="1">
              <a:lnSpc>
                <a:spcPct val="150000"/>
              </a:lnSpc>
              <a:buFontTx/>
              <a:buNone/>
            </a:pPr>
            <a:r>
              <a:rPr lang="ko-KR" altLang="en-US" sz="1800" dirty="0">
                <a:latin typeface="맑은 고딕" charset="0"/>
                <a:ea typeface="맑은 고딕" charset="0"/>
              </a:rPr>
              <a:t>도 설치해야 하는데 </a:t>
            </a:r>
            <a:r>
              <a:rPr lang="en-US" altLang="ko-KR" sz="1800" dirty="0">
                <a:solidFill>
                  <a:srgbClr val="FF0000"/>
                </a:solidFill>
                <a:latin typeface="맑은 고딕" charset="0"/>
                <a:ea typeface="맑은 고딕" charset="0"/>
              </a:rPr>
              <a:t>chocolatey</a:t>
            </a:r>
            <a:r>
              <a:rPr lang="ko-KR" altLang="en-US" sz="1800" dirty="0">
                <a:solidFill>
                  <a:srgbClr val="FF0000"/>
                </a:solidFill>
                <a:latin typeface="맑은 고딕" charset="0"/>
                <a:ea typeface="맑은 고딕" charset="0"/>
              </a:rPr>
              <a:t>로 설치해야 해서 번거롭다 </a:t>
            </a:r>
            <a:r>
              <a:rPr lang="en-US" altLang="ko-KR" sz="1800" dirty="0">
                <a:latin typeface="맑은 고딕" charset="0"/>
                <a:ea typeface="맑은 고딕" charset="0"/>
              </a:rPr>
              <a:t>(</a:t>
            </a:r>
            <a:r>
              <a:rPr lang="ko-KR" altLang="en-US" sz="1800" dirty="0">
                <a:latin typeface="맑은 고딕" charset="0"/>
                <a:ea typeface="맑은 고딕" charset="0"/>
              </a:rPr>
              <a:t>링크 참조</a:t>
            </a:r>
            <a:r>
              <a:rPr lang="en-US" altLang="ko-KR" sz="1800" dirty="0">
                <a:latin typeface="맑은 고딕" charset="0"/>
                <a:ea typeface="맑은 고딕" charset="0"/>
              </a:rPr>
              <a:t>)</a:t>
            </a:r>
            <a:endParaRPr lang="ko-KR" altLang="en-US" sz="1800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6AF4B65-763A-BC4B-FB19-A0028CDD4616}"/>
              </a:ext>
            </a:extLst>
          </p:cNvPr>
          <p:cNvSpPr txBox="1"/>
          <p:nvPr/>
        </p:nvSpPr>
        <p:spPr>
          <a:xfrm>
            <a:off x="346710" y="2471571"/>
            <a:ext cx="10448808" cy="37782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800" dirty="0">
                <a:latin typeface="맑은 고딕" charset="0"/>
                <a:ea typeface="맑은 고딕" charset="0"/>
              </a:rPr>
              <a:t>Chocolatey</a:t>
            </a:r>
            <a:r>
              <a:rPr lang="ko-KR" altLang="en-US" sz="1800" dirty="0">
                <a:latin typeface="맑은 고딕" charset="0"/>
                <a:ea typeface="맑은 고딕" charset="0"/>
              </a:rPr>
              <a:t>로 설치하는 방법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>
                <a:hlinkClick r:id="rId4"/>
              </a:rPr>
              <a:t>https://devshin93.tistory.com/m/142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err="1"/>
              <a:t>sdk</a:t>
            </a:r>
            <a:r>
              <a:rPr lang="en-US" altLang="ko-KR" dirty="0"/>
              <a:t> zip </a:t>
            </a:r>
            <a:r>
              <a:rPr lang="ko-KR" altLang="en-US" dirty="0"/>
              <a:t>파일로 설치하는 방법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>
                <a:hlinkClick r:id="rId5"/>
              </a:rPr>
              <a:t>https://www.geeksforgeeks.org/dart-installation-and-setup-in-visual-studio-code/amp/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MAC</a:t>
            </a:r>
            <a:r>
              <a:rPr lang="ko-KR" altLang="en-US" dirty="0"/>
              <a:t> 에서 </a:t>
            </a:r>
            <a:r>
              <a:rPr lang="en-US" altLang="ko-KR" dirty="0"/>
              <a:t>VSCODE, Flutter(with dart) </a:t>
            </a:r>
            <a:r>
              <a:rPr lang="ko-KR" altLang="en-US" dirty="0"/>
              <a:t>설치하는 방법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>
                <a:hlinkClick r:id="rId6"/>
              </a:rPr>
              <a:t>https://proimaginer.tistory.com/m/64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243696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4814</TotalTime>
  <Pages>8</Pages>
  <Words>1895</Words>
  <Characters>0</Characters>
  <Application>Microsoft Office PowerPoint</Application>
  <DocSecurity>0</DocSecurity>
  <PresentationFormat>와이드스크린</PresentationFormat>
  <Lines>0</Lines>
  <Paragraphs>274</Paragraphs>
  <Slides>44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44</vt:i4>
      </vt:variant>
    </vt:vector>
  </HeadingPairs>
  <TitlesOfParts>
    <vt:vector size="51" baseType="lpstr">
      <vt:lpstr>Pretendard SemiBold</vt:lpstr>
      <vt:lpstr>Malgun Gothic</vt:lpstr>
      <vt:lpstr>Malgun Gothic</vt:lpstr>
      <vt:lpstr>Arial</vt:lpstr>
      <vt:lpstr>Roboto</vt:lpstr>
      <vt:lpstr>Wingdings</vt:lpstr>
      <vt:lpstr>Office 테마</vt:lpstr>
      <vt:lpstr>기초프로젝트랩</vt:lpstr>
      <vt:lpstr>PowerPoint 프레젠테이션</vt:lpstr>
      <vt:lpstr>학습목표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감사합니다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류연민</dc:creator>
  <cp:lastModifiedBy>도헌 김</cp:lastModifiedBy>
  <cp:revision>95</cp:revision>
  <dcterms:modified xsi:type="dcterms:W3CDTF">2025-04-01T01:38:11Z</dcterms:modified>
  <cp:version>9.104.131.47063</cp:version>
</cp:coreProperties>
</file>